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Lucida Sans Regular"/>
          <a:ea typeface="Lucida Sans Regular"/>
          <a:cs typeface="Lucida Sans Regular"/>
        </a:font>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b="def" i="def"/>
      <a:tcStyle>
        <a:tcBdr/>
        <a:fill>
          <a:solidFill>
            <a:srgbClr val="EFF1F3"/>
          </a:solidFill>
        </a:fill>
      </a:tcStyle>
    </a:band2H>
    <a:firstCol>
      <a:tcTxStyle b="off" i="off">
        <a:font>
          <a:latin typeface="Lucida Sans Regular"/>
          <a:ea typeface="Lucida Sans Regular"/>
          <a:cs typeface="Lucida Sans Regular"/>
        </a:font>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Roman"/>
          <a:ea typeface="Times Roman"/>
          <a:cs typeface="Times Roman"/>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
          <a:latin typeface="Lucida Sans Regular"/>
          <a:ea typeface="Lucida Sans Regular"/>
          <a:cs typeface="Lucida Sans Regular"/>
        </a:font>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D51ADE6A-740E-44AE-83CC-AE7238B6C88D}" styleName="">
    <a:tblBg/>
    <a:wholeTbl>
      <a:tcTxStyle b="off" i="off">
        <a:font>
          <a:latin typeface="Lucida Sans Regular"/>
          <a:ea typeface="Lucida Sans Regular"/>
          <a:cs typeface="Lucida Sans Regular"/>
        </a:font>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b="def" i="def"/>
      <a:tcStyle>
        <a:tcBdr/>
        <a:fill>
          <a:solidFill>
            <a:srgbClr val="EFF1F3"/>
          </a:solidFill>
        </a:fill>
      </a:tcStyle>
    </a:band2H>
    <a:firstCol>
      <a:tcTxStyle b="off" i="off">
        <a:font>
          <a:latin typeface="Lucida Sans Regular"/>
          <a:ea typeface="Lucida Sans Regular"/>
          <a:cs typeface="Lucida Sans Regular"/>
        </a:font>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Roman"/>
          <a:ea typeface="Times Roman"/>
          <a:cs typeface="Times Roman"/>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
          <a:latin typeface="Lucida Sans Regular"/>
          <a:ea typeface="Lucida Sans Regular"/>
          <a:cs typeface="Lucida Sans Regular"/>
        </a:font>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6" name="Shape 86"/>
          <p:cNvSpPr/>
          <p:nvPr>
            <p:ph type="sldImg"/>
          </p:nvPr>
        </p:nvSpPr>
        <p:spPr>
          <a:xfrm>
            <a:off x="1143000" y="685800"/>
            <a:ext cx="4572000" cy="3429000"/>
          </a:xfrm>
          <a:prstGeom prst="rect">
            <a:avLst/>
          </a:prstGeom>
        </p:spPr>
        <p:txBody>
          <a:bodyPr/>
          <a:lstStyle/>
          <a:p>
            <a:pPr/>
          </a:p>
        </p:txBody>
      </p:sp>
      <p:sp>
        <p:nvSpPr>
          <p:cNvPr id="87" name="Shape 8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47700" latinLnBrk="0">
      <a:defRPr sz="1200">
        <a:latin typeface="Lucida Grande"/>
        <a:ea typeface="Lucida Grande"/>
        <a:cs typeface="Lucida Grande"/>
        <a:sym typeface="Lucida Grande"/>
      </a:defRPr>
    </a:lvl1pPr>
    <a:lvl2pPr indent="228600" defTabSz="647700" latinLnBrk="0">
      <a:defRPr sz="1200">
        <a:latin typeface="Lucida Grande"/>
        <a:ea typeface="Lucida Grande"/>
        <a:cs typeface="Lucida Grande"/>
        <a:sym typeface="Lucida Grande"/>
      </a:defRPr>
    </a:lvl2pPr>
    <a:lvl3pPr indent="457200" defTabSz="647700" latinLnBrk="0">
      <a:defRPr sz="1200">
        <a:latin typeface="Lucida Grande"/>
        <a:ea typeface="Lucida Grande"/>
        <a:cs typeface="Lucida Grande"/>
        <a:sym typeface="Lucida Grande"/>
      </a:defRPr>
    </a:lvl3pPr>
    <a:lvl4pPr indent="685800" defTabSz="647700" latinLnBrk="0">
      <a:defRPr sz="1200">
        <a:latin typeface="Lucida Grande"/>
        <a:ea typeface="Lucida Grande"/>
        <a:cs typeface="Lucida Grande"/>
        <a:sym typeface="Lucida Grande"/>
      </a:defRPr>
    </a:lvl4pPr>
    <a:lvl5pPr indent="914400" defTabSz="647700" latinLnBrk="0">
      <a:defRPr sz="1200">
        <a:latin typeface="Lucida Grande"/>
        <a:ea typeface="Lucida Grande"/>
        <a:cs typeface="Lucida Grande"/>
        <a:sym typeface="Lucida Grande"/>
      </a:defRPr>
    </a:lvl5pPr>
    <a:lvl6pPr indent="1143000" defTabSz="647700" latinLnBrk="0">
      <a:defRPr sz="1200">
        <a:latin typeface="Lucida Grande"/>
        <a:ea typeface="Lucida Grande"/>
        <a:cs typeface="Lucida Grande"/>
        <a:sym typeface="Lucida Grande"/>
      </a:defRPr>
    </a:lvl6pPr>
    <a:lvl7pPr indent="1371600" defTabSz="647700" latinLnBrk="0">
      <a:defRPr sz="1200">
        <a:latin typeface="Lucida Grande"/>
        <a:ea typeface="Lucida Grande"/>
        <a:cs typeface="Lucida Grande"/>
        <a:sym typeface="Lucida Grande"/>
      </a:defRPr>
    </a:lvl7pPr>
    <a:lvl8pPr indent="1600200" defTabSz="647700" latinLnBrk="0">
      <a:defRPr sz="1200">
        <a:latin typeface="Lucida Grande"/>
        <a:ea typeface="Lucida Grande"/>
        <a:cs typeface="Lucida Grande"/>
        <a:sym typeface="Lucida Grande"/>
      </a:defRPr>
    </a:lvl8pPr>
    <a:lvl9pPr indent="1828800" defTabSz="647700" latinLnBrk="0">
      <a:defRPr sz="12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Shape 93"/>
          <p:cNvSpPr/>
          <p:nvPr>
            <p:ph type="sldImg"/>
          </p:nvPr>
        </p:nvSpPr>
        <p:spPr>
          <a:prstGeom prst="rect">
            <a:avLst/>
          </a:prstGeom>
        </p:spPr>
        <p:txBody>
          <a:bodyPr/>
          <a:lstStyle/>
          <a:p>
            <a:pPr/>
          </a:p>
        </p:txBody>
      </p:sp>
      <p:sp>
        <p:nvSpPr>
          <p:cNvPr id="94" name="Shape 94"/>
          <p:cNvSpPr/>
          <p:nvPr>
            <p:ph type="body" sz="quarter" idx="1"/>
          </p:nvPr>
        </p:nvSpPr>
        <p:spPr>
          <a:prstGeom prst="rect">
            <a:avLst/>
          </a:prstGeom>
        </p:spPr>
        <p:txBody>
          <a:bodyPr/>
          <a:lstStyle/>
          <a:p>
            <a:pPr defTabSz="584200">
              <a:defRPr sz="1400">
                <a:latin typeface="+mn-lt"/>
                <a:ea typeface="+mn-ea"/>
                <a:cs typeface="+mn-cs"/>
                <a:sym typeface="Helvetica"/>
              </a:defRPr>
            </a:pPr>
            <a:r>
              <a:t>[wayne s14] I always seem to run over. Consider cutting percolation.</a:t>
            </a:r>
          </a:p>
          <a:p>
            <a:pPr defTabSz="584200">
              <a:defRPr sz="1400">
                <a:latin typeface="+mn-lt"/>
                <a:ea typeface="+mn-ea"/>
                <a:cs typeface="+mn-cs"/>
                <a:sym typeface="Helvetica"/>
              </a:defRPr>
            </a:pPr>
            <a:r>
              <a:t>[wayne s14] modified terminology to use connected (instead of find)</a:t>
            </a:r>
          </a:p>
          <a:p>
            <a:pPr defTabSz="584200">
              <a:defRPr sz="1400">
                <a:latin typeface="+mn-lt"/>
                <a:ea typeface="+mn-ea"/>
                <a:cs typeface="+mn-cs"/>
                <a:sym typeface="Helvetica"/>
              </a:defRPr>
            </a:pPr>
            <a:r>
              <a:t>[wayne s12] weighted quick union and quick union not identical when two trees have same size. Suggest changing quick union to break ties differently since the demos for weighted quick union would require more work to fix.</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lvl1pPr marL="44150" marR="44150"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lvl1pPr>
          </a:lstStyle>
          <a:p>
            <a:pPr/>
            <a:r>
              <a:t>no clear winner – always tradeoffs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lvl1pPr marL="44150" marR="44150"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lvl1pPr>
          </a:lstStyle>
          <a:p>
            <a:pPr/>
            <a:r>
              <a:t>no clear winner – always tradeoffs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surprising that there is controversy about even these basic definitions</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NIST standard:  GB = 1 billion bytes, MB = 1 million bytes; gibibyte (GiB) = 2^30 bytes, mebibyte (MiB) = 2^20 bytes</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RAM is measured in binary GB whereas hard drive memory is measured in decimal GB</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oops = ordinary object pointers</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Compressed oops.  Some JVMs attempt to "compress"</a:t>
            </a:r>
            <a:br/>
            <a:r>
              <a:t>ordinary object pointers to 4 bytes.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array overhead = 24 bytes</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table contains typical memory requirements for primitive types - boolean use 1 byte (not 1 bit).</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In C, char typically uses 1 byte; in Java it is 2 bytes for Unicode.</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2d array is represented as an array of arrays: e.g., for double[][], there is one array with N references to arrays (4N + 16) and N double[] arrays (N (8N + 16)) for a total of 8N^2 + 20N + 16 bytes.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[wayne s14] inner class = non-static nested class</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[wayne] build shallow and deep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lvl1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lvl1pPr>
          </a:lstStyle>
          <a:p>
            <a:pPr/>
            <a:r>
              <a:t>N = 12 for "Hello World"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When N is large, the only thing we care about are the two int arrays, each of size N.</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A.  8N + 88 ~ 8N bytes</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 -  16 bytes object overhead </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 -  8 + 8 + 4 bytes for instance variables (two references to arrays and int)</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  - 4 bytes padding</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  - 8N + 48 (two int[] arrays of size N, which are 2N + 24 each)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lvl1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lvl1pPr>
          </a:lstStyle>
          <a:p>
            <a:pPr/>
            <a:r>
              <a:t>~N, ~4N, ~8N, ~16N, ~32N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Note: nested class Node could be static here (and avoid 8 byte penalty for inner class), but we'll need it to be non-static when we introduce generics.</a:t>
            </a:r>
          </a:p>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inner class includes pointer to enclosing instance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p>
            <a:pPr>
              <a:defRPr sz="1400">
                <a:latin typeface="+mn-lt"/>
                <a:ea typeface="+mn-ea"/>
                <a:cs typeface="+mn-cs"/>
                <a:sym typeface="Helvetica"/>
              </a:defRPr>
            </a:pPr>
            <a:r>
              <a:t>decouple implementation from client</a:t>
            </a:r>
          </a:p>
          <a:p>
            <a:pPr>
              <a:defRPr sz="1400">
                <a:latin typeface="+mn-lt"/>
                <a:ea typeface="+mn-ea"/>
                <a:cs typeface="+mn-cs"/>
                <a:sym typeface="Helvetica"/>
              </a:defRPr>
            </a:pPr>
            <a:r>
              <a:t>Build layers of abstraction.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a:p>
        </p:txBody>
      </p:sp>
      <p:sp>
        <p:nvSpPr>
          <p:cNvPr id="99" name="Shape 99"/>
          <p:cNvSpPr/>
          <p:nvPr>
            <p:ph type="body" sz="quarter" idx="1"/>
          </p:nvPr>
        </p:nvSpPr>
        <p:spPr>
          <a:prstGeom prst="rect">
            <a:avLst/>
          </a:prstGeom>
        </p:spPr>
        <p:txBody>
          <a:bodyPr/>
          <a:lstStyle/>
          <a:p>
            <a:pPr defTabSz="584200">
              <a:defRPr sz="1400">
                <a:latin typeface="+mn-lt"/>
                <a:ea typeface="+mn-ea"/>
                <a:cs typeface="+mn-cs"/>
                <a:sym typeface="Helvetica"/>
              </a:defRPr>
            </a:pPr>
            <a:r>
              <a:t>[wayne s14] I always seem to run over. Consider cutting percolation.</a:t>
            </a:r>
          </a:p>
          <a:p>
            <a:pPr defTabSz="584200">
              <a:defRPr sz="1400">
                <a:latin typeface="+mn-lt"/>
                <a:ea typeface="+mn-ea"/>
                <a:cs typeface="+mn-cs"/>
                <a:sym typeface="Helvetica"/>
              </a:defRPr>
            </a:pPr>
            <a:r>
              <a:t>[wayne s14] modified terminology to use connected (instead of find)</a:t>
            </a:r>
          </a:p>
          <a:p>
            <a:pPr defTabSz="584200">
              <a:defRPr sz="1400">
                <a:latin typeface="+mn-lt"/>
                <a:ea typeface="+mn-ea"/>
                <a:cs typeface="+mn-cs"/>
                <a:sym typeface="Helvetica"/>
              </a:defRPr>
            </a:pPr>
            <a:r>
              <a:t>[wayne s12] weighted quick union and quick union not identical when two trees have same size. Suggest changing quick union to break ties differently since the demos for weighted quick union would require more work to fix.</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lvl1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lvl1pPr>
          </a:lstStyle>
          <a:p>
            <a:pPr/>
            <a:r>
              <a:t>Need to maintain only one pointer to do efficiently.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can set initial capacity to something other than 2, say 8;</a:t>
            </a:r>
          </a:p>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we use 2 because a 0-item stack will be backed by array of size 2</a:t>
            </a:r>
          </a:p>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k array accesses to double to size k (not including any cost of creating the new array) because need to copy k/2 items from old array to new array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lvl1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lvl1pPr>
          </a:lstStyle>
          <a:p>
            <a:pPr/>
            <a:r>
              <a:t>why do we need to shrink the array? O/w it stays big even when the stack is small.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can set initial capacity to something other than 2, say 8;</a:t>
            </a:r>
          </a:p>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we use 2 because a 0-item stack will be backed by array of size 2</a:t>
            </a:r>
          </a:p>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k array accesses to double to size k (not including any cost of creating the new array) because need to copy k/2 items from old array to new array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lvl1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lvl1pPr>
          </a:lstStyle>
          <a:p>
            <a:pPr/>
            <a:r>
              <a:t>k array accesses to double to size k (not including any cost of creating the new array) because need to copy k/2 items from old array to new array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not (N == s.length / 2) to avoid thrashing</a:t>
            </a:r>
          </a:p>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need (N &gt; 0) to prevent array from shrinking to size 0.</a:t>
            </a:r>
          </a:p>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Note: a 0-element stack will have size = 2</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Note: important to start from empty data structure; otherwise can choose M = 1.</a:t>
            </a:r>
          </a:p>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In fact, almost every thing you do in Java has an amortized running time (and not a worst-case running time) because of garbage collection.</a:t>
            </a:r>
          </a:p>
          <a:p>
            <a:pPr marL="40639" marR="40639" defTabSz="914400">
              <a:spcBef>
                <a:spcPts val="4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Real-time Java does provide guarantees for garbage collection, class loading, Just-in-time compilation, and thread scheduling.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F5F5F5"/>
        </a:solidFill>
      </p:bgPr>
    </p:bg>
    <p:spTree>
      <p:nvGrpSpPr>
        <p:cNvPr id="1" name=""/>
        <p:cNvGrpSpPr/>
        <p:nvPr/>
      </p:nvGrpSpPr>
      <p:grpSpPr>
        <a:xfrm>
          <a:off x="0" y="0"/>
          <a:ext cx="0" cy="0"/>
          <a:chOff x="0" y="0"/>
          <a:chExt cx="0" cy="0"/>
        </a:xfrm>
      </p:grpSpPr>
      <p:pic>
        <p:nvPicPr>
          <p:cNvPr id="12"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13" name="Title Text"/>
          <p:cNvSpPr txBox="1"/>
          <p:nvPr>
            <p:ph type="title"/>
          </p:nvPr>
        </p:nvSpPr>
        <p:spPr>
          <a:xfrm>
            <a:off x="5588000" y="3340100"/>
            <a:ext cx="6819900" cy="546100"/>
          </a:xfrm>
          <a:prstGeom prst="rect">
            <a:avLst/>
          </a:prstGeom>
        </p:spPr>
        <p:txBody>
          <a:bodyPr anchor="ctr"/>
          <a:lstStyle>
            <a:lvl1pPr marL="58702" marR="58702">
              <a:lnSpc>
                <a:spcPct val="100000"/>
              </a:lnSpc>
              <a:defRPr b="1" cap="small" spc="150" sz="3750">
                <a:uFill>
                  <a:solidFill>
                    <a:srgbClr val="000000"/>
                  </a:solidFill>
                </a:uFill>
              </a:defRPr>
            </a:lvl1pPr>
          </a:lstStyle>
          <a:p>
            <a:pPr/>
            <a:r>
              <a:t>Title Text</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F5F5F5"/>
        </a:solidFill>
      </p:bgPr>
    </p:bg>
    <p:spTree>
      <p:nvGrpSpPr>
        <p:cNvPr id="1" name=""/>
        <p:cNvGrpSpPr/>
        <p:nvPr/>
      </p:nvGrpSpPr>
      <p:grpSpPr>
        <a:xfrm>
          <a:off x="0" y="0"/>
          <a:ext cx="0" cy="0"/>
          <a:chOff x="0" y="0"/>
          <a:chExt cx="0" cy="0"/>
        </a:xfrm>
      </p:grpSpPr>
      <p:pic>
        <p:nvPicPr>
          <p:cNvPr id="21"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22" name="Line"/>
          <p:cNvSpPr/>
          <p:nvPr/>
        </p:nvSpPr>
        <p:spPr>
          <a:xfrm>
            <a:off x="5638756" y="4000501"/>
            <a:ext cx="6516025" cy="1"/>
          </a:xfrm>
          <a:prstGeom prst="line">
            <a:avLst/>
          </a:prstGeom>
          <a:ln w="19050">
            <a:solidFill>
              <a:srgbClr val="000000"/>
            </a:solidFill>
          </a:ln>
        </p:spPr>
        <p:txBody>
          <a:bodyPr lIns="0" tIns="0" rIns="0" bIns="0"/>
          <a:lstStyle/>
          <a:p>
            <a:pPr/>
          </a:p>
        </p:txBody>
      </p:sp>
      <p:sp>
        <p:nvSpPr>
          <p:cNvPr id="23" name="Title Text"/>
          <p:cNvSpPr txBox="1"/>
          <p:nvPr>
            <p:ph type="title"/>
          </p:nvPr>
        </p:nvSpPr>
        <p:spPr>
          <a:xfrm>
            <a:off x="5588000" y="3340100"/>
            <a:ext cx="6819900" cy="546100"/>
          </a:xfrm>
          <a:prstGeom prst="rect">
            <a:avLst/>
          </a:prstGeom>
        </p:spPr>
        <p:txBody>
          <a:bodyPr anchor="ctr"/>
          <a:lstStyle>
            <a:lvl1pPr marL="58702" marR="58702">
              <a:lnSpc>
                <a:spcPct val="100000"/>
              </a:lnSpc>
              <a:defRPr b="1" cap="small" spc="150" sz="3750">
                <a:uFill>
                  <a:solidFill>
                    <a:srgbClr val="000000"/>
                  </a:solidFill>
                </a:uFill>
              </a:defRPr>
            </a:lvl1pPr>
          </a:lstStyle>
          <a:p>
            <a:pPr/>
            <a:r>
              <a:t>Title Text</a:t>
            </a:r>
          </a:p>
        </p:txBody>
      </p:sp>
      <p:sp>
        <p:nvSpPr>
          <p:cNvPr id="24" name="Body Level One…"/>
          <p:cNvSpPr txBox="1"/>
          <p:nvPr>
            <p:ph type="body" sz="half" idx="1"/>
          </p:nvPr>
        </p:nvSpPr>
        <p:spPr>
          <a:xfrm>
            <a:off x="5435600" y="4114800"/>
            <a:ext cx="6718300" cy="3848100"/>
          </a:xfrm>
          <a:prstGeom prst="rect">
            <a:avLst/>
          </a:prstGeom>
        </p:spPr>
        <p:txBody>
          <a:bodyPr lIns="50800" tIns="50800" rIns="50800" bIns="50800"/>
          <a:lstStyle>
            <a:lvl1pPr marL="439702" indent="-317500">
              <a:lnSpc>
                <a:spcPts val="4800"/>
              </a:lnSpc>
              <a:buClrTx/>
              <a:buSzPct val="100000"/>
              <a:buFontTx/>
              <a:buChar char="‣"/>
              <a:defRPr i="1" sz="3000">
                <a:solidFill>
                  <a:srgbClr val="BABABA"/>
                </a:solidFill>
                <a:uFill>
                  <a:solidFill>
                    <a:srgbClr val="BABABA"/>
                  </a:solidFill>
                </a:uFill>
                <a:latin typeface="+mn-lt"/>
                <a:ea typeface="+mn-ea"/>
                <a:cs typeface="+mn-cs"/>
                <a:sym typeface="Helvetica"/>
              </a:defRPr>
            </a:lvl1pPr>
            <a:lvl2pPr marL="439561" indent="-317500">
              <a:lnSpc>
                <a:spcPts val="4800"/>
              </a:lnSpc>
              <a:buSzPct val="100000"/>
              <a:buFontTx/>
              <a:buChar char="‣"/>
              <a:defRPr i="1" sz="3000">
                <a:latin typeface="+mn-lt"/>
                <a:ea typeface="+mn-ea"/>
                <a:cs typeface="+mn-cs"/>
                <a:sym typeface="Helvetica"/>
              </a:defRPr>
            </a:lvl2pPr>
            <a:lvl3pPr marL="443088" indent="-317500">
              <a:lnSpc>
                <a:spcPts val="4800"/>
              </a:lnSpc>
              <a:buChar char="‣"/>
              <a:defRPr i="1" sz="3000">
                <a:solidFill>
                  <a:srgbClr val="BABABA"/>
                </a:solidFill>
                <a:uFill>
                  <a:solidFill>
                    <a:srgbClr val="BABABA"/>
                  </a:solidFill>
                </a:uFill>
                <a:latin typeface="+mn-lt"/>
                <a:ea typeface="+mn-ea"/>
                <a:cs typeface="+mn-cs"/>
                <a:sym typeface="Helvetica"/>
              </a:defRPr>
            </a:lvl3pPr>
            <a:lvl4pPr marL="439561" indent="-317500">
              <a:lnSpc>
                <a:spcPts val="4800"/>
              </a:lnSpc>
              <a:buChar char="‣"/>
              <a:defRPr i="1" sz="3000">
                <a:latin typeface="+mn-lt"/>
                <a:ea typeface="+mn-ea"/>
                <a:cs typeface="+mn-cs"/>
                <a:sym typeface="Helvetica"/>
              </a:defRPr>
            </a:lvl4pPr>
            <a:lvl5pPr marL="444500" indent="-317500">
              <a:lnSpc>
                <a:spcPts val="4800"/>
              </a:lnSpc>
              <a:buChar char="‣"/>
              <a:defRPr i="1" sz="3000">
                <a:solidFill>
                  <a:srgbClr val="BABABA"/>
                </a:solidFill>
                <a:uFill>
                  <a:solidFill>
                    <a:srgbClr val="BABABA"/>
                  </a:solidFill>
                </a:u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p:spTree>
      <p:nvGrpSpPr>
        <p:cNvPr id="1" name=""/>
        <p:cNvGrpSpPr/>
        <p:nvPr/>
      </p:nvGrpSpPr>
      <p:grpSpPr>
        <a:xfrm>
          <a:off x="0" y="0"/>
          <a:ext cx="0" cy="0"/>
          <a:chOff x="0" y="0"/>
          <a:chExt cx="0" cy="0"/>
        </a:xfrm>
      </p:grpSpPr>
      <p:sp>
        <p:nvSpPr>
          <p:cNvPr id="32" name="Title Text"/>
          <p:cNvSpPr txBox="1"/>
          <p:nvPr>
            <p:ph type="title"/>
          </p:nvPr>
        </p:nvSpPr>
        <p:spPr>
          <a:prstGeom prst="rect">
            <a:avLst/>
          </a:prstGeom>
        </p:spPr>
        <p:txBody>
          <a:bodyPr/>
          <a:lstStyle/>
          <a:p>
            <a:pPr/>
            <a:r>
              <a:t>Title Text</a:t>
            </a:r>
          </a:p>
        </p:txBody>
      </p:sp>
      <p:sp>
        <p:nvSpPr>
          <p:cNvPr id="3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code">
    <p:spTree>
      <p:nvGrpSpPr>
        <p:cNvPr id="1" name=""/>
        <p:cNvGrpSpPr/>
        <p:nvPr/>
      </p:nvGrpSpPr>
      <p:grpSpPr>
        <a:xfrm>
          <a:off x="0" y="0"/>
          <a:ext cx="0" cy="0"/>
          <a:chOff x="0" y="0"/>
          <a:chExt cx="0" cy="0"/>
        </a:xfrm>
      </p:grpSpPr>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idx="1"/>
          </p:nvPr>
        </p:nvSpPr>
        <p:spPr>
          <a:prstGeom prst="rect">
            <a:avLst/>
          </a:prstGeom>
        </p:spPr>
        <p:txBody>
          <a:bodyPr/>
          <a:lstStyle>
            <a:lvl1pPr>
              <a:buFontTx/>
            </a:lvl1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F5F5F5"/>
        </a:solidFill>
      </p:bgPr>
    </p:bg>
    <p:spTree>
      <p:nvGrpSpPr>
        <p:cNvPr id="1" name=""/>
        <p:cNvGrpSpPr/>
        <p:nvPr/>
      </p:nvGrpSpPr>
      <p:grpSpPr>
        <a:xfrm>
          <a:off x="0" y="0"/>
          <a:ext cx="0" cy="0"/>
          <a:chOff x="0" y="0"/>
          <a:chExt cx="0" cy="0"/>
        </a:xfrm>
      </p:grpSpPr>
      <p:pic>
        <p:nvPicPr>
          <p:cNvPr id="50"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51" name="Title Text"/>
          <p:cNvSpPr txBox="1"/>
          <p:nvPr>
            <p:ph type="title"/>
          </p:nvPr>
        </p:nvSpPr>
        <p:spPr>
          <a:xfrm>
            <a:off x="4186426" y="3464290"/>
            <a:ext cx="6819901" cy="546101"/>
          </a:xfrm>
          <a:prstGeom prst="rect">
            <a:avLst/>
          </a:prstGeom>
        </p:spPr>
        <p:txBody>
          <a:bodyPr anchor="ctr"/>
          <a:lstStyle>
            <a:lvl1pPr>
              <a:defRPr b="1" cap="small" spc="190" sz="4750"/>
            </a:lvl1pPr>
          </a:lstStyle>
          <a:p>
            <a:pPr/>
            <a:r>
              <a:t>Title Text</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p:spTree>
      <p:nvGrpSpPr>
        <p:cNvPr id="1" name=""/>
        <p:cNvGrpSpPr/>
        <p:nvPr/>
      </p:nvGrpSpPr>
      <p:grpSpPr>
        <a:xfrm>
          <a:off x="0" y="0"/>
          <a:ext cx="0" cy="0"/>
          <a:chOff x="0" y="0"/>
          <a:chExt cx="0" cy="0"/>
        </a:xfrm>
      </p:grpSpPr>
      <p:sp>
        <p:nvSpPr>
          <p:cNvPr id="59" name="Line"/>
          <p:cNvSpPr/>
          <p:nvPr/>
        </p:nvSpPr>
        <p:spPr>
          <a:xfrm flipV="1">
            <a:off x="825500" y="990492"/>
            <a:ext cx="11366500" cy="108"/>
          </a:xfrm>
          <a:prstGeom prst="line">
            <a:avLst/>
          </a:prstGeom>
          <a:ln w="12700">
            <a:solidFill>
              <a:srgbClr val="000000"/>
            </a:solidFill>
          </a:ln>
        </p:spPr>
        <p:txBody>
          <a:bodyPr lIns="0" tIns="0" rIns="0" bIns="0"/>
          <a:lstStyle/>
          <a:p>
            <a:pPr/>
          </a:p>
        </p:txBody>
      </p:sp>
      <p:sp>
        <p:nvSpPr>
          <p:cNvPr id="60" name="Title Text"/>
          <p:cNvSpPr txBox="1"/>
          <p:nvPr>
            <p:ph type="title"/>
          </p:nvPr>
        </p:nvSpPr>
        <p:spPr>
          <a:prstGeom prst="rect">
            <a:avLst/>
          </a:prstGeom>
        </p:spPr>
        <p:txBody>
          <a:bodyPr/>
          <a:lstStyle>
            <a:lvl1pPr marL="58702" marR="58702">
              <a:lnSpc>
                <a:spcPct val="100000"/>
              </a:lnSpc>
              <a:defRPr sz="2800">
                <a:uFill>
                  <a:solidFill>
                    <a:srgbClr val="000000"/>
                  </a:solidFill>
                </a:uFill>
                <a:latin typeface="Futura"/>
                <a:ea typeface="Futura"/>
                <a:cs typeface="Futura"/>
                <a:sym typeface="Futura"/>
              </a:defRPr>
            </a:lvl1pPr>
          </a:lstStyle>
          <a:p>
            <a:pPr/>
            <a:r>
              <a:t>Title Text</a:t>
            </a:r>
          </a:p>
        </p:txBody>
      </p:sp>
      <p:sp>
        <p:nvSpPr>
          <p:cNvPr id="61" name="Body Level One…"/>
          <p:cNvSpPr txBox="1"/>
          <p:nvPr>
            <p:ph type="body" idx="1"/>
          </p:nvPr>
        </p:nvSpPr>
        <p:spPr>
          <a:prstGeom prst="rect">
            <a:avLst/>
          </a:prstGeom>
        </p:spPr>
        <p:txBody>
          <a:bodyPr/>
          <a:lstStyle>
            <a:lvl1pPr marL="58702">
              <a:defRPr>
                <a:solidFill>
                  <a:srgbClr val="005493"/>
                </a:solidFill>
                <a:uFill>
                  <a:solidFill>
                    <a:srgbClr val="0048AA"/>
                  </a:solidFill>
                </a:uFill>
              </a:defRPr>
            </a:lvl1p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p:spTree>
      <p:nvGrpSpPr>
        <p:cNvPr id="1" name=""/>
        <p:cNvGrpSpPr/>
        <p:nvPr/>
      </p:nvGrpSpPr>
      <p:grpSpPr>
        <a:xfrm>
          <a:off x="0" y="0"/>
          <a:ext cx="0" cy="0"/>
          <a:chOff x="0" y="0"/>
          <a:chExt cx="0" cy="0"/>
        </a:xfrm>
      </p:grpSpPr>
      <p:sp>
        <p:nvSpPr>
          <p:cNvPr id="69" name="Title Text"/>
          <p:cNvSpPr txBox="1"/>
          <p:nvPr>
            <p:ph type="title"/>
          </p:nvPr>
        </p:nvSpPr>
        <p:spPr>
          <a:prstGeom prst="rect">
            <a:avLst/>
          </a:prstGeom>
        </p:spPr>
        <p:txBody>
          <a:bodyPr/>
          <a:lstStyle>
            <a:lvl1pPr marL="58702" marR="58702">
              <a:lnSpc>
                <a:spcPct val="100000"/>
              </a:lnSpc>
              <a:defRPr sz="2800">
                <a:uFill>
                  <a:solidFill>
                    <a:srgbClr val="000000"/>
                  </a:solidFill>
                </a:uFill>
                <a:latin typeface="Futura"/>
                <a:ea typeface="Futura"/>
                <a:cs typeface="Futura"/>
                <a:sym typeface="Futura"/>
              </a:defRPr>
            </a:lvl1pPr>
          </a:lstStyle>
          <a:p>
            <a:pPr/>
            <a:r>
              <a:t>Title Text</a:t>
            </a:r>
          </a:p>
        </p:txBody>
      </p:sp>
      <p:sp>
        <p:nvSpPr>
          <p:cNvPr id="7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code">
    <p:spTree>
      <p:nvGrpSpPr>
        <p:cNvPr id="1" name=""/>
        <p:cNvGrpSpPr/>
        <p:nvPr/>
      </p:nvGrpSpPr>
      <p:grpSpPr>
        <a:xfrm>
          <a:off x="0" y="0"/>
          <a:ext cx="0" cy="0"/>
          <a:chOff x="0" y="0"/>
          <a:chExt cx="0" cy="0"/>
        </a:xfrm>
      </p:grpSpPr>
      <p:sp>
        <p:nvSpPr>
          <p:cNvPr id="78" name="Title Text"/>
          <p:cNvSpPr txBox="1"/>
          <p:nvPr>
            <p:ph type="title"/>
          </p:nvPr>
        </p:nvSpPr>
        <p:spPr>
          <a:prstGeom prst="rect">
            <a:avLst/>
          </a:prstGeom>
        </p:spPr>
        <p:txBody>
          <a:bodyPr/>
          <a:lstStyle>
            <a:lvl1pPr marL="58702" marR="58702">
              <a:lnSpc>
                <a:spcPct val="100000"/>
              </a:lnSpc>
              <a:defRPr sz="2800">
                <a:uFill>
                  <a:solidFill>
                    <a:srgbClr val="000000"/>
                  </a:solidFill>
                </a:uFill>
                <a:latin typeface="Futura"/>
                <a:ea typeface="Futura"/>
                <a:cs typeface="Futura"/>
                <a:sym typeface="Futura"/>
              </a:defRPr>
            </a:lvl1pPr>
          </a:lstStyle>
          <a:p>
            <a:pPr/>
            <a:r>
              <a:t>Title Text</a:t>
            </a:r>
          </a:p>
        </p:txBody>
      </p:sp>
      <p:sp>
        <p:nvSpPr>
          <p:cNvPr id="79" name="Body Level One…"/>
          <p:cNvSpPr txBox="1"/>
          <p:nvPr>
            <p:ph type="body" idx="1"/>
          </p:nvPr>
        </p:nvSpPr>
        <p:spPr>
          <a:prstGeom prst="rect">
            <a:avLst/>
          </a:prstGeom>
        </p:spPr>
        <p:txBody>
          <a:bodyPr/>
          <a:lstStyle>
            <a:lvl1pPr>
              <a:buFontTx/>
            </a:lvl1pPr>
          </a:lstStyle>
          <a:p>
            <a:pPr/>
            <a:r>
              <a:t>Body Level One</a:t>
            </a:r>
          </a:p>
          <a:p>
            <a:pPr lvl="1"/>
            <a:r>
              <a:t>Body Level Two</a:t>
            </a:r>
          </a:p>
          <a:p>
            <a:pPr lvl="2"/>
            <a:r>
              <a:t>Body Level Three</a:t>
            </a:r>
          </a:p>
          <a:p>
            <a:pPr lvl="3"/>
            <a:r>
              <a:t>Body Level Four</a:t>
            </a:r>
          </a:p>
          <a:p>
            <a:pPr lvl="4"/>
            <a:r>
              <a:t>Body Level Five</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2F2F2"/>
        </a:solidFill>
      </p:bgPr>
    </p:bg>
    <p:spTree>
      <p:nvGrpSpPr>
        <p:cNvPr id="1" name=""/>
        <p:cNvGrpSpPr/>
        <p:nvPr/>
      </p:nvGrpSpPr>
      <p:grpSpPr>
        <a:xfrm>
          <a:off x="0" y="0"/>
          <a:ext cx="0" cy="0"/>
          <a:chOff x="0" y="0"/>
          <a:chExt cx="0" cy="0"/>
        </a:xfrm>
      </p:grpSpPr>
      <p:sp>
        <p:nvSpPr>
          <p:cNvPr id="2" name="Line"/>
          <p:cNvSpPr/>
          <p:nvPr/>
        </p:nvSpPr>
        <p:spPr>
          <a:xfrm flipV="1">
            <a:off x="825500" y="990492"/>
            <a:ext cx="11366500" cy="108"/>
          </a:xfrm>
          <a:prstGeom prst="line">
            <a:avLst/>
          </a:prstGeom>
          <a:ln w="12700">
            <a:solidFill>
              <a:srgbClr val="000000"/>
            </a:solidFill>
          </a:ln>
        </p:spPr>
        <p:txBody>
          <a:bodyPr lIns="0" tIns="0" rIns="0" bIns="0"/>
          <a:lstStyle/>
          <a:p>
            <a:pPr/>
          </a:p>
        </p:txBody>
      </p:sp>
      <p:sp>
        <p:nvSpPr>
          <p:cNvPr id="3" name="Title Text"/>
          <p:cNvSpPr txBox="1"/>
          <p:nvPr>
            <p:ph type="title"/>
          </p:nvPr>
        </p:nvSpPr>
        <p:spPr>
          <a:xfrm>
            <a:off x="812800" y="0"/>
            <a:ext cx="11379200" cy="8128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a:r>
              <a:t>Title Text</a:t>
            </a:r>
          </a:p>
        </p:txBody>
      </p:sp>
      <p:sp>
        <p:nvSpPr>
          <p:cNvPr id="4" name="Body Level One…"/>
          <p:cNvSpPr txBox="1"/>
          <p:nvPr>
            <p:ph type="body" idx="1"/>
          </p:nvPr>
        </p:nvSpPr>
        <p:spPr>
          <a:xfrm>
            <a:off x="812800" y="1270000"/>
            <a:ext cx="11379200" cy="81280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marL="635000" indent="-508000">
              <a:buClrTx/>
              <a:buSzPct val="166666"/>
              <a:buFont typeface="ヒラギノ角ゴ ProN W3"/>
              <a:buChar char="・"/>
            </a:lvl2pPr>
            <a:lvl3pPr marL="1003300" indent="-368300">
              <a:buClrTx/>
              <a:buSzPct val="100000"/>
              <a:buFontTx/>
              <a:buChar char="–"/>
            </a:lvl3pPr>
            <a:lvl4pPr marL="1003300" indent="-368300">
              <a:buClrTx/>
              <a:buSzPct val="100000"/>
              <a:buFontTx/>
              <a:buChar char="–"/>
            </a:lvl4pPr>
            <a:lvl5pPr marL="1003300" indent="-368300">
              <a:buClrTx/>
              <a:buSzPct val="100000"/>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629889" y="9382590"/>
            <a:ext cx="283816" cy="279401"/>
          </a:xfrm>
          <a:prstGeom prst="rect">
            <a:avLst/>
          </a:prstGeom>
          <a:ln w="12700">
            <a:miter lim="400000"/>
          </a:ln>
        </p:spPr>
        <p:txBody>
          <a:bodyPr wrap="none" lIns="50800" tIns="50800" rIns="50800" bIns="50800" anchor="ctr">
            <a:spAutoFit/>
          </a:bodyPr>
          <a:lstStyle>
            <a:lvl1pPr algn="ctr" defTabSz="647700">
              <a:defRPr>
                <a:uFill>
                  <a:solidFill>
                    <a:srgbClr val="000000"/>
                  </a:solidFill>
                </a:uFill>
                <a:latin typeface="Lucida Sans Regular"/>
                <a:ea typeface="Lucida Sans Regular"/>
                <a:cs typeface="Lucida Sans Regular"/>
                <a:sym typeface="Lucida Sans Regular"/>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7224" marR="7224" indent="0" algn="l" defTabSz="1295400" rtl="0" latinLnBrk="0">
        <a:lnSpc>
          <a:spcPct val="130000"/>
        </a:lnSpc>
        <a:spcBef>
          <a:spcPts val="0"/>
        </a:spcBef>
        <a:spcAft>
          <a:spcPts val="0"/>
        </a:spcAft>
        <a:buClrTx/>
        <a:buSzTx/>
        <a:buFontTx/>
        <a:buNone/>
        <a:tabLst/>
        <a:defRPr b="0" baseline="0" cap="none" i="0" spc="0" strike="noStrike" sz="1700" u="none">
          <a:solidFill>
            <a:srgbClr val="000000"/>
          </a:solidFill>
          <a:uFill>
            <a:solidFill>
              <a:srgbClr val="0433FF"/>
            </a:solidFill>
          </a:uFill>
          <a:latin typeface="+mn-lt"/>
          <a:ea typeface="+mn-ea"/>
          <a:cs typeface="+mn-cs"/>
          <a:sym typeface="Helvetica"/>
        </a:defRPr>
      </a:lvl1pPr>
      <a:lvl2pPr marL="7224" marR="7224" indent="228600" algn="l" defTabSz="1295400" rtl="0" latinLnBrk="0">
        <a:lnSpc>
          <a:spcPct val="130000"/>
        </a:lnSpc>
        <a:spcBef>
          <a:spcPts val="0"/>
        </a:spcBef>
        <a:spcAft>
          <a:spcPts val="0"/>
        </a:spcAft>
        <a:buClrTx/>
        <a:buSzTx/>
        <a:buFontTx/>
        <a:buNone/>
        <a:tabLst/>
        <a:defRPr b="0" baseline="0" cap="none" i="0" spc="0" strike="noStrike" sz="1700" u="none">
          <a:solidFill>
            <a:srgbClr val="000000"/>
          </a:solidFill>
          <a:uFill>
            <a:solidFill>
              <a:srgbClr val="0433FF"/>
            </a:solidFill>
          </a:uFill>
          <a:latin typeface="+mn-lt"/>
          <a:ea typeface="+mn-ea"/>
          <a:cs typeface="+mn-cs"/>
          <a:sym typeface="Helvetica"/>
        </a:defRPr>
      </a:lvl2pPr>
      <a:lvl3pPr marL="7224" marR="7224" indent="457200" algn="l" defTabSz="1295400" rtl="0" latinLnBrk="0">
        <a:lnSpc>
          <a:spcPct val="130000"/>
        </a:lnSpc>
        <a:spcBef>
          <a:spcPts val="0"/>
        </a:spcBef>
        <a:spcAft>
          <a:spcPts val="0"/>
        </a:spcAft>
        <a:buClrTx/>
        <a:buSzTx/>
        <a:buFontTx/>
        <a:buNone/>
        <a:tabLst/>
        <a:defRPr b="0" baseline="0" cap="none" i="0" spc="0" strike="noStrike" sz="1700" u="none">
          <a:solidFill>
            <a:srgbClr val="000000"/>
          </a:solidFill>
          <a:uFill>
            <a:solidFill>
              <a:srgbClr val="0433FF"/>
            </a:solidFill>
          </a:uFill>
          <a:latin typeface="+mn-lt"/>
          <a:ea typeface="+mn-ea"/>
          <a:cs typeface="+mn-cs"/>
          <a:sym typeface="Helvetica"/>
        </a:defRPr>
      </a:lvl3pPr>
      <a:lvl4pPr marL="7224" marR="7224" indent="685800" algn="l" defTabSz="1295400" rtl="0" latinLnBrk="0">
        <a:lnSpc>
          <a:spcPct val="130000"/>
        </a:lnSpc>
        <a:spcBef>
          <a:spcPts val="0"/>
        </a:spcBef>
        <a:spcAft>
          <a:spcPts val="0"/>
        </a:spcAft>
        <a:buClrTx/>
        <a:buSzTx/>
        <a:buFontTx/>
        <a:buNone/>
        <a:tabLst/>
        <a:defRPr b="0" baseline="0" cap="none" i="0" spc="0" strike="noStrike" sz="1700" u="none">
          <a:solidFill>
            <a:srgbClr val="000000"/>
          </a:solidFill>
          <a:uFill>
            <a:solidFill>
              <a:srgbClr val="0433FF"/>
            </a:solidFill>
          </a:uFill>
          <a:latin typeface="+mn-lt"/>
          <a:ea typeface="+mn-ea"/>
          <a:cs typeface="+mn-cs"/>
          <a:sym typeface="Helvetica"/>
        </a:defRPr>
      </a:lvl4pPr>
      <a:lvl5pPr marL="7224" marR="7224" indent="914400" algn="l" defTabSz="1295400" rtl="0" latinLnBrk="0">
        <a:lnSpc>
          <a:spcPct val="130000"/>
        </a:lnSpc>
        <a:spcBef>
          <a:spcPts val="0"/>
        </a:spcBef>
        <a:spcAft>
          <a:spcPts val="0"/>
        </a:spcAft>
        <a:buClrTx/>
        <a:buSzTx/>
        <a:buFontTx/>
        <a:buNone/>
        <a:tabLst/>
        <a:defRPr b="0" baseline="0" cap="none" i="0" spc="0" strike="noStrike" sz="1700" u="none">
          <a:solidFill>
            <a:srgbClr val="000000"/>
          </a:solidFill>
          <a:uFill>
            <a:solidFill>
              <a:srgbClr val="0433FF"/>
            </a:solidFill>
          </a:uFill>
          <a:latin typeface="+mn-lt"/>
          <a:ea typeface="+mn-ea"/>
          <a:cs typeface="+mn-cs"/>
          <a:sym typeface="Helvetica"/>
        </a:defRPr>
      </a:lvl5pPr>
      <a:lvl6pPr marL="7224" marR="7224" indent="1143000" algn="l" defTabSz="1295400" rtl="0" latinLnBrk="0">
        <a:lnSpc>
          <a:spcPct val="130000"/>
        </a:lnSpc>
        <a:spcBef>
          <a:spcPts val="0"/>
        </a:spcBef>
        <a:spcAft>
          <a:spcPts val="0"/>
        </a:spcAft>
        <a:buClrTx/>
        <a:buSzTx/>
        <a:buFontTx/>
        <a:buNone/>
        <a:tabLst/>
        <a:defRPr b="0" baseline="0" cap="none" i="0" spc="0" strike="noStrike" sz="1700" u="none">
          <a:solidFill>
            <a:srgbClr val="000000"/>
          </a:solidFill>
          <a:uFill>
            <a:solidFill>
              <a:srgbClr val="0433FF"/>
            </a:solidFill>
          </a:uFill>
          <a:latin typeface="+mn-lt"/>
          <a:ea typeface="+mn-ea"/>
          <a:cs typeface="+mn-cs"/>
          <a:sym typeface="Helvetica"/>
        </a:defRPr>
      </a:lvl6pPr>
      <a:lvl7pPr marL="7224" marR="7224" indent="1371600" algn="l" defTabSz="1295400" rtl="0" latinLnBrk="0">
        <a:lnSpc>
          <a:spcPct val="130000"/>
        </a:lnSpc>
        <a:spcBef>
          <a:spcPts val="0"/>
        </a:spcBef>
        <a:spcAft>
          <a:spcPts val="0"/>
        </a:spcAft>
        <a:buClrTx/>
        <a:buSzTx/>
        <a:buFontTx/>
        <a:buNone/>
        <a:tabLst/>
        <a:defRPr b="0" baseline="0" cap="none" i="0" spc="0" strike="noStrike" sz="1700" u="none">
          <a:solidFill>
            <a:srgbClr val="000000"/>
          </a:solidFill>
          <a:uFill>
            <a:solidFill>
              <a:srgbClr val="0433FF"/>
            </a:solidFill>
          </a:uFill>
          <a:latin typeface="+mn-lt"/>
          <a:ea typeface="+mn-ea"/>
          <a:cs typeface="+mn-cs"/>
          <a:sym typeface="Helvetica"/>
        </a:defRPr>
      </a:lvl7pPr>
      <a:lvl8pPr marL="7224" marR="7224" indent="1600200" algn="l" defTabSz="1295400" rtl="0" latinLnBrk="0">
        <a:lnSpc>
          <a:spcPct val="130000"/>
        </a:lnSpc>
        <a:spcBef>
          <a:spcPts val="0"/>
        </a:spcBef>
        <a:spcAft>
          <a:spcPts val="0"/>
        </a:spcAft>
        <a:buClrTx/>
        <a:buSzTx/>
        <a:buFontTx/>
        <a:buNone/>
        <a:tabLst/>
        <a:defRPr b="0" baseline="0" cap="none" i="0" spc="0" strike="noStrike" sz="1700" u="none">
          <a:solidFill>
            <a:srgbClr val="000000"/>
          </a:solidFill>
          <a:uFill>
            <a:solidFill>
              <a:srgbClr val="0433FF"/>
            </a:solidFill>
          </a:uFill>
          <a:latin typeface="+mn-lt"/>
          <a:ea typeface="+mn-ea"/>
          <a:cs typeface="+mn-cs"/>
          <a:sym typeface="Helvetica"/>
        </a:defRPr>
      </a:lvl8pPr>
      <a:lvl9pPr marL="7224" marR="7224" indent="1828800" algn="l" defTabSz="1295400" rtl="0" latinLnBrk="0">
        <a:lnSpc>
          <a:spcPct val="130000"/>
        </a:lnSpc>
        <a:spcBef>
          <a:spcPts val="0"/>
        </a:spcBef>
        <a:spcAft>
          <a:spcPts val="0"/>
        </a:spcAft>
        <a:buClrTx/>
        <a:buSzTx/>
        <a:buFontTx/>
        <a:buNone/>
        <a:tabLst/>
        <a:defRPr b="0" baseline="0" cap="none" i="0" spc="0" strike="noStrike" sz="1700" u="none">
          <a:solidFill>
            <a:srgbClr val="000000"/>
          </a:solidFill>
          <a:uFill>
            <a:solidFill>
              <a:srgbClr val="0433FF"/>
            </a:solidFill>
          </a:uFill>
          <a:latin typeface="+mn-lt"/>
          <a:ea typeface="+mn-ea"/>
          <a:cs typeface="+mn-cs"/>
          <a:sym typeface="Helvetica"/>
        </a:defRPr>
      </a:lvl9pPr>
    </p:titleStyle>
    <p:bodyStyle>
      <a:lvl1pPr marL="0" marR="58702" indent="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1pPr>
      <a:lvl2pPr marL="0" marR="58702" indent="127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2pPr>
      <a:lvl3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3pPr>
      <a:lvl4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4pPr>
      <a:lvl5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5pPr>
      <a:lvl6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6pPr>
      <a:lvl7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7pPr>
      <a:lvl8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8pPr>
      <a:lvl9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9pPr>
    </p:bodyStyle>
    <p:otherStyle>
      <a:lvl1pPr marL="0" marR="0" indent="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1pPr>
      <a:lvl2pPr marL="0" marR="0" indent="2286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2pPr>
      <a:lvl3pPr marL="0" marR="0" indent="4572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3pPr>
      <a:lvl4pPr marL="0" marR="0" indent="6858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4pPr>
      <a:lvl5pPr marL="0" marR="0" indent="9144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5pPr>
      <a:lvl6pPr marL="0" marR="0" indent="11430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6pPr>
      <a:lvl7pPr marL="0" marR="0" indent="13716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7pPr>
      <a:lvl8pPr marL="0" marR="0" indent="16002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8pPr>
      <a:lvl9pPr marL="0" marR="0" indent="18288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mailto:yfan@nchu.edu.t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jpeg"/><Relationship Id="rId4"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 name="endpapers.pdf" descr="endpapers.pdf"/>
          <p:cNvPicPr>
            <a:picLocks noChangeAspect="1"/>
          </p:cNvPicPr>
          <p:nvPr/>
        </p:nvPicPr>
        <p:blipFill>
          <a:blip r:embed="rId3">
            <a:alphaModFix amt="20000"/>
            <a:extLst/>
          </a:blip>
          <a:srcRect l="24870" t="6296" r="16541" b="31489"/>
          <a:stretch>
            <a:fillRect/>
          </a:stretch>
        </p:blipFill>
        <p:spPr>
          <a:xfrm rot="16199962">
            <a:off x="1612900" y="-1612901"/>
            <a:ext cx="9779001" cy="13004801"/>
          </a:xfrm>
          <a:prstGeom prst="rect">
            <a:avLst/>
          </a:prstGeom>
          <a:ln w="12700"/>
        </p:spPr>
      </p:pic>
      <p:sp>
        <p:nvSpPr>
          <p:cNvPr id="90" name="Introduction to Algorithms"/>
          <p:cNvSpPr txBox="1"/>
          <p:nvPr>
            <p:ph type="title"/>
          </p:nvPr>
        </p:nvSpPr>
        <p:spPr>
          <a:xfrm>
            <a:off x="1629351" y="3517780"/>
            <a:ext cx="10008316" cy="1569214"/>
          </a:xfrm>
          <a:prstGeom prst="rect">
            <a:avLst/>
          </a:prstGeom>
        </p:spPr>
        <p:txBody>
          <a:bodyPr/>
          <a:lstStyle>
            <a:lvl1pPr>
              <a:defRPr spc="222" sz="5550"/>
            </a:lvl1pPr>
          </a:lstStyle>
          <a:p>
            <a:pPr/>
            <a:r>
              <a:t>Introduction to Algorithms</a:t>
            </a:r>
          </a:p>
        </p:txBody>
      </p:sp>
      <p:sp>
        <p:nvSpPr>
          <p:cNvPr id="91" name="Yao-Chung Fan…"/>
          <p:cNvSpPr txBox="1"/>
          <p:nvPr/>
        </p:nvSpPr>
        <p:spPr>
          <a:xfrm>
            <a:off x="4646786" y="5940350"/>
            <a:ext cx="3591931"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sz="3300"/>
            </a:pPr>
            <a:r>
              <a:t>Yao-Chung Fan</a:t>
            </a:r>
          </a:p>
          <a:p>
            <a:pPr algn="ctr">
              <a:defRPr sz="3300"/>
            </a:pPr>
            <a:r>
              <a:rPr u="sng">
                <a:hlinkClick r:id="rId4" invalidUrl="" action="" tgtFrame="" tooltip="" history="1" highlightClick="0" endSnd="0"/>
              </a:rPr>
              <a:t>yfan@nchu.edu.tw</a:t>
            </a:r>
          </a:p>
        </p:txBody>
      </p:sp>
      <p:sp>
        <p:nvSpPr>
          <p:cNvPr id="92" name="Lecture 3:  Unknown Array Size Problem"/>
          <p:cNvSpPr txBox="1"/>
          <p:nvPr/>
        </p:nvSpPr>
        <p:spPr>
          <a:xfrm>
            <a:off x="2792294" y="4965581"/>
            <a:ext cx="7682430" cy="88923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marL="3684" marR="3684" defTabSz="660654">
              <a:lnSpc>
                <a:spcPct val="130000"/>
              </a:lnSpc>
              <a:defRPr b="1" cap="small" spc="113" sz="2830">
                <a:uFill>
                  <a:solidFill>
                    <a:srgbClr val="0433FF"/>
                  </a:solidFill>
                </a:uFill>
              </a:defRPr>
            </a:lvl1pPr>
          </a:lstStyle>
          <a:p>
            <a:pPr/>
            <a:r>
              <a:t>Lecture 3:  Unknown Array Size Problem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DoraemonBag:  resizing-array implementation"/>
          <p:cNvSpPr txBox="1"/>
          <p:nvPr>
            <p:ph type="title"/>
          </p:nvPr>
        </p:nvSpPr>
        <p:spPr>
          <a:prstGeom prst="rect">
            <a:avLst/>
          </a:prstGeom>
        </p:spPr>
        <p:txBody>
          <a:bodyPr/>
          <a:lstStyle/>
          <a:p>
            <a:pPr/>
            <a:r>
              <a:t>DoraemonBag:  resizing-array implementation</a:t>
            </a:r>
          </a:p>
        </p:txBody>
      </p:sp>
      <p:sp>
        <p:nvSpPr>
          <p:cNvPr id="153" name="Problem.  Requiring client to provide capacity does not implement API!…"/>
          <p:cNvSpPr txBox="1"/>
          <p:nvPr>
            <p:ph type="body" idx="1"/>
          </p:nvPr>
        </p:nvSpPr>
        <p:spPr>
          <a:xfrm>
            <a:off x="214016" y="1270000"/>
            <a:ext cx="12427406" cy="8128000"/>
          </a:xfrm>
          <a:prstGeom prst="rect">
            <a:avLst/>
          </a:prstGeom>
        </p:spPr>
        <p:txBody>
          <a:bodyPr/>
          <a:lstStyle/>
          <a:p>
            <a:pPr indent="127000"/>
            <a:r>
              <a:t>Problem.</a:t>
            </a:r>
            <a:r>
              <a:t>  Requiring client to provide capacity does not implement API!  </a:t>
            </a:r>
          </a:p>
          <a:p>
            <a:pPr indent="127000"/>
            <a:r>
              <a:t>Q.  </a:t>
            </a:r>
            <a:r>
              <a:t>How to grow and shrink array?  </a:t>
            </a:r>
          </a:p>
          <a:p>
            <a:pPr indent="127000"/>
            <a:br/>
            <a:r>
              <a:t>First try. </a:t>
            </a:r>
          </a:p>
          <a:p>
            <a:pPr lvl="1" marL="941916" indent="-306916"/>
            <a:r>
              <a:rPr sz="2000">
                <a:latin typeface="+mn-lt"/>
                <a:ea typeface="+mn-ea"/>
                <a:cs typeface="+mn-cs"/>
                <a:sym typeface="Helvetica"/>
              </a:rPr>
              <a:t>push()</a:t>
            </a:r>
            <a:r>
              <a:t>:  increase size of array </a:t>
            </a:r>
            <a:r>
              <a:rPr sz="2000">
                <a:latin typeface="+mn-lt"/>
                <a:ea typeface="+mn-ea"/>
                <a:cs typeface="+mn-cs"/>
                <a:sym typeface="Helvetica"/>
              </a:rPr>
              <a:t>s[]</a:t>
            </a:r>
            <a:r>
              <a:t> by </a:t>
            </a:r>
            <a:r>
              <a:rPr sz="2000">
                <a:latin typeface="+mn-lt"/>
                <a:ea typeface="+mn-ea"/>
                <a:cs typeface="+mn-cs"/>
                <a:sym typeface="Helvetica"/>
              </a:rPr>
              <a:t>1</a:t>
            </a:r>
            <a:r>
              <a:t>. </a:t>
            </a:r>
          </a:p>
          <a:p>
            <a:pPr lvl="1" marL="941916" indent="-306916"/>
            <a:r>
              <a:rPr sz="2000">
                <a:latin typeface="+mn-lt"/>
                <a:ea typeface="+mn-ea"/>
                <a:cs typeface="+mn-cs"/>
                <a:sym typeface="Helvetica"/>
              </a:rPr>
              <a:t>pop()</a:t>
            </a:r>
            <a:r>
              <a:t>:   decrease size of array </a:t>
            </a:r>
            <a:r>
              <a:rPr sz="2000">
                <a:latin typeface="+mn-lt"/>
                <a:ea typeface="+mn-ea"/>
                <a:cs typeface="+mn-cs"/>
                <a:sym typeface="Helvetica"/>
              </a:rPr>
              <a:t>s[]</a:t>
            </a:r>
            <a:r>
              <a:t> by </a:t>
            </a:r>
            <a:r>
              <a:rPr sz="2000">
                <a:latin typeface="+mn-lt"/>
                <a:ea typeface="+mn-ea"/>
                <a:cs typeface="+mn-cs"/>
                <a:sym typeface="Helvetica"/>
              </a:rPr>
              <a:t>1</a:t>
            </a:r>
            <a:r>
              <a:t>. </a:t>
            </a:r>
          </a:p>
          <a:p>
            <a:pPr indent="127000"/>
            <a:br/>
            <a:r>
              <a:t>Too expensive.</a:t>
            </a:r>
          </a:p>
          <a:p>
            <a:pPr lvl="1" marL="1003300" indent="-368300"/>
            <a:r>
              <a:t>Need to copy all items to a new array, for each operation.</a:t>
            </a:r>
          </a:p>
          <a:p>
            <a:pPr lvl="1" marL="1003300" indent="-368300"/>
            <a:r>
              <a:t>Array accesses to insert</a:t>
            </a:r>
            <a:r>
              <a:t> first </a:t>
            </a:r>
            <a:r>
              <a:rPr i="1">
                <a:latin typeface="Times New Roman"/>
                <a:ea typeface="Times New Roman"/>
                <a:cs typeface="Times New Roman"/>
                <a:sym typeface="Times New Roman"/>
              </a:rPr>
              <a:t>N</a:t>
            </a:r>
            <a:r>
              <a:t> </a:t>
            </a:r>
            <a:r>
              <a:t>items = </a:t>
            </a:r>
            <a:r>
              <a:t> </a:t>
            </a:r>
            <a:r>
              <a:rPr i="1">
                <a:latin typeface="Times Roman"/>
                <a:ea typeface="Times Roman"/>
                <a:cs typeface="Times Roman"/>
                <a:sym typeface="Times Roman"/>
              </a:rPr>
              <a:t>N  + </a:t>
            </a:r>
            <a:r>
              <a:rPr>
                <a:latin typeface="Times Roman"/>
                <a:ea typeface="Times Roman"/>
                <a:cs typeface="Times Roman"/>
                <a:sym typeface="Times Roman"/>
              </a:rPr>
              <a:t>(2 + 4 + 6 + 8… + 2(</a:t>
            </a:r>
            <a:r>
              <a:rPr i="1">
                <a:latin typeface="Times Roman"/>
                <a:ea typeface="Times Roman"/>
                <a:cs typeface="Times Roman"/>
                <a:sym typeface="Times Roman"/>
              </a:rPr>
              <a:t>N </a:t>
            </a:r>
            <a:r>
              <a:rPr>
                <a:latin typeface="Times Roman"/>
                <a:ea typeface="Times Roman"/>
                <a:cs typeface="Times Roman"/>
                <a:sym typeface="Times Roman"/>
              </a:rPr>
              <a:t>– 1))  ~  </a:t>
            </a:r>
            <a:r>
              <a:rPr i="1">
                <a:latin typeface="Times Roman"/>
                <a:ea typeface="Times Roman"/>
                <a:cs typeface="Times Roman"/>
                <a:sym typeface="Times Roman"/>
              </a:rPr>
              <a:t>N</a:t>
            </a:r>
            <a:r>
              <a:rPr baseline="30500">
                <a:latin typeface="Times Roman"/>
                <a:ea typeface="Times Roman"/>
                <a:cs typeface="Times Roman"/>
                <a:sym typeface="Times Roman"/>
              </a:rPr>
              <a:t> 2</a:t>
            </a:r>
            <a:r>
              <a:t>.</a:t>
            </a:r>
          </a:p>
          <a:p>
            <a:pPr indent="127000"/>
            <a:br/>
            <a:br/>
            <a:br/>
            <a:br/>
            <a:br/>
            <a:r>
              <a:rPr>
                <a:solidFill>
                  <a:srgbClr val="005493"/>
                </a:solidFill>
                <a:uFill>
                  <a:solidFill>
                    <a:srgbClr val="0048AA"/>
                  </a:solidFill>
                </a:uFill>
              </a:rPr>
              <a:t>Challenge.  </a:t>
            </a:r>
            <a:r>
              <a:t>Ensure that array resizing happens infrequently.</a:t>
            </a:r>
          </a:p>
        </p:txBody>
      </p:sp>
      <p:sp>
        <p:nvSpPr>
          <p:cNvPr id="154"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7" name="Group"/>
          <p:cNvGrpSpPr/>
          <p:nvPr/>
        </p:nvGrpSpPr>
        <p:grpSpPr>
          <a:xfrm>
            <a:off x="9880600" y="4889500"/>
            <a:ext cx="1663700" cy="1270000"/>
            <a:chOff x="0" y="0"/>
            <a:chExt cx="1663700" cy="1270000"/>
          </a:xfrm>
        </p:grpSpPr>
        <p:sp>
          <p:nvSpPr>
            <p:cNvPr id="155" name="Line"/>
            <p:cNvSpPr/>
            <p:nvPr/>
          </p:nvSpPr>
          <p:spPr>
            <a:xfrm flipV="1">
              <a:off x="1663700" y="381000"/>
              <a:ext cx="0" cy="500389"/>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156" name="infeasible for large N"/>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infeasible for large N</a:t>
              </a:r>
            </a:p>
          </p:txBody>
        </p:sp>
      </p:grpSp>
      <p:grpSp>
        <p:nvGrpSpPr>
          <p:cNvPr id="162" name="Group"/>
          <p:cNvGrpSpPr/>
          <p:nvPr/>
        </p:nvGrpSpPr>
        <p:grpSpPr>
          <a:xfrm>
            <a:off x="6763653" y="6386632"/>
            <a:ext cx="5225928" cy="1687673"/>
            <a:chOff x="0" y="0"/>
            <a:chExt cx="5225926" cy="1687672"/>
          </a:xfrm>
        </p:grpSpPr>
        <p:sp>
          <p:nvSpPr>
            <p:cNvPr id="158" name="Line"/>
            <p:cNvSpPr/>
            <p:nvPr/>
          </p:nvSpPr>
          <p:spPr>
            <a:xfrm flipH="1">
              <a:off x="585320" y="0"/>
              <a:ext cx="1" cy="43438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159" name="1 array access…"/>
            <p:cNvSpPr txBox="1"/>
            <p:nvPr/>
          </p:nvSpPr>
          <p:spPr>
            <a:xfrm>
              <a:off x="0" y="500299"/>
              <a:ext cx="2208602" cy="7351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1 array access</a:t>
              </a:r>
            </a:p>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per push</a:t>
              </a:r>
            </a:p>
          </p:txBody>
        </p:sp>
        <p:sp>
          <p:nvSpPr>
            <p:cNvPr id="160" name="2(k–1) array accesses to expand to size k…"/>
            <p:cNvSpPr txBox="1"/>
            <p:nvPr/>
          </p:nvSpPr>
          <p:spPr>
            <a:xfrm>
              <a:off x="2168916" y="500299"/>
              <a:ext cx="3057011" cy="11873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2(k–1) array accesses to expand to size k</a:t>
              </a:r>
            </a:p>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(ignoring cost to create new array)</a:t>
              </a:r>
            </a:p>
          </p:txBody>
        </p:sp>
        <p:sp>
          <p:nvSpPr>
            <p:cNvPr id="161" name="Line"/>
            <p:cNvSpPr/>
            <p:nvPr/>
          </p:nvSpPr>
          <p:spPr>
            <a:xfrm>
              <a:off x="2838328" y="5320"/>
              <a:ext cx="1" cy="434389"/>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pic>
        <p:nvPicPr>
          <p:cNvPr id="163" name="Image" descr="Image"/>
          <p:cNvPicPr>
            <a:picLocks noChangeAspect="1"/>
          </p:cNvPicPr>
          <p:nvPr/>
        </p:nvPicPr>
        <p:blipFill>
          <a:blip r:embed="rId3">
            <a:extLst/>
          </a:blip>
          <a:stretch>
            <a:fillRect/>
          </a:stretch>
        </p:blipFill>
        <p:spPr>
          <a:xfrm>
            <a:off x="7510445" y="2391809"/>
            <a:ext cx="5372101" cy="1727201"/>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53">
                                            <p:txEl>
                                              <p:pRg st="2" end="2"/>
                                            </p:txEl>
                                          </p:spTgt>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1" fill="hold">
                                  <p:stCondLst>
                                    <p:cond delay="0"/>
                                  </p:stCondLst>
                                  <p:iterate type="el" backwards="0">
                                    <p:tmAbs val="0"/>
                                  </p:iterate>
                                  <p:childTnLst>
                                    <p:set>
                                      <p:cBhvr>
                                        <p:cTn id="13" fill="hold"/>
                                        <p:tgtEl>
                                          <p:spTgt spid="153">
                                            <p:txEl>
                                              <p:pRg st="3" end="3"/>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15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53">
                                            <p:txEl>
                                              <p:pRg st="5" end="5"/>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15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153">
                                            <p:txEl>
                                              <p:pRg st="7" end="7"/>
                                            </p:txEl>
                                          </p:spTgt>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2" fill="hold">
                                  <p:stCondLst>
                                    <p:cond delay="0"/>
                                  </p:stCondLst>
                                  <p:iterate type="el" backwards="0">
                                    <p:tmAbs val="0"/>
                                  </p:iterate>
                                  <p:childTnLst>
                                    <p:set>
                                      <p:cBhvr>
                                        <p:cTn id="30" fill="hold"/>
                                        <p:tgtEl>
                                          <p:spTgt spid="162"/>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3" fill="hold">
                                  <p:stCondLst>
                                    <p:cond delay="0"/>
                                  </p:stCondLst>
                                  <p:iterate type="el" backwards="0">
                                    <p:tmAbs val="0"/>
                                  </p:iterate>
                                  <p:childTnLst>
                                    <p:set>
                                      <p:cBhvr>
                                        <p:cTn id="33" fill="hold"/>
                                        <p:tgtEl>
                                          <p:spTgt spid="1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 fill="hold">
                                  <p:stCondLst>
                                    <p:cond delay="0"/>
                                  </p:stCondLst>
                                  <p:iterate type="el" backwards="0">
                                    <p:tmAbs val="0"/>
                                  </p:iterate>
                                  <p:childTnLst>
                                    <p:set>
                                      <p:cBhvr>
                                        <p:cTn id="37" fill="hold"/>
                                        <p:tgtEl>
                                          <p:spTgt spid="15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 grpId="3"/>
      <p:bldP build="p" bldLvl="5" animBg="1" rev="0" advAuto="0" spid="153" grpId="1"/>
      <p:bldP build="whole" bldLvl="1" animBg="1" rev="0" advAuto="0" spid="162"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DoraemonBag:  resizing-array implementation"/>
          <p:cNvSpPr txBox="1"/>
          <p:nvPr>
            <p:ph type="title"/>
          </p:nvPr>
        </p:nvSpPr>
        <p:spPr>
          <a:prstGeom prst="rect">
            <a:avLst/>
          </a:prstGeom>
        </p:spPr>
        <p:txBody>
          <a:bodyPr/>
          <a:lstStyle/>
          <a:p>
            <a:pPr/>
            <a:r>
              <a:t>DoraemonBag:  resizing-array implementation</a:t>
            </a:r>
          </a:p>
        </p:txBody>
      </p:sp>
      <p:sp>
        <p:nvSpPr>
          <p:cNvPr id="168" name="Q.  How to grow array?…"/>
          <p:cNvSpPr txBox="1"/>
          <p:nvPr>
            <p:ph type="body" idx="1"/>
          </p:nvPr>
        </p:nvSpPr>
        <p:spPr>
          <a:xfrm>
            <a:off x="307426" y="1270000"/>
            <a:ext cx="11884574" cy="8128000"/>
          </a:xfrm>
          <a:prstGeom prst="rect">
            <a:avLst/>
          </a:prstGeom>
        </p:spPr>
        <p:txBody>
          <a:bodyPr/>
          <a:lstStyle/>
          <a:p>
            <a:pPr indent="127000"/>
            <a:r>
              <a:t>Q.  </a:t>
            </a:r>
            <a:r>
              <a:t>How to grow array?</a:t>
            </a:r>
          </a:p>
          <a:p>
            <a:pPr indent="127000"/>
            <a:r>
              <a:t>A.</a:t>
            </a:r>
            <a:r>
              <a:t>  If array is full, create a new array of </a:t>
            </a:r>
            <a:r>
              <a:rPr>
                <a:solidFill>
                  <a:srgbClr val="8D3124"/>
                </a:solidFill>
                <a:uFill>
                  <a:solidFill>
                    <a:srgbClr val="8D3124"/>
                  </a:solidFill>
                </a:uFill>
              </a:rPr>
              <a:t>twice</a:t>
            </a:r>
            <a:r>
              <a:t> the size, and copy items.</a:t>
            </a:r>
          </a:p>
          <a:p>
            <a:pPr indent="127000"/>
            <a:br/>
            <a:br/>
            <a:br/>
            <a:br/>
            <a:br/>
            <a:br/>
            <a:br/>
            <a:br/>
            <a:br/>
            <a:br/>
            <a:br/>
            <a:br/>
            <a:r>
              <a:t>Array accesses to insert first N = 2</a:t>
            </a:r>
            <a:r>
              <a:rPr baseline="31999"/>
              <a:t>i</a:t>
            </a:r>
            <a:r>
              <a:t> items.   </a:t>
            </a:r>
            <a:r>
              <a:rPr i="1">
                <a:latin typeface="Times Roman"/>
                <a:ea typeface="Times Roman"/>
                <a:cs typeface="Times Roman"/>
                <a:sym typeface="Times Roman"/>
              </a:rPr>
              <a:t>N</a:t>
            </a:r>
            <a:r>
              <a:rPr>
                <a:latin typeface="Times Roman"/>
                <a:ea typeface="Times Roman"/>
                <a:cs typeface="Times Roman"/>
                <a:sym typeface="Times Roman"/>
              </a:rPr>
              <a:t>  +  (2 + 4 + 8 + … + </a:t>
            </a:r>
            <a:r>
              <a:rPr i="1">
                <a:latin typeface="Times Roman"/>
                <a:ea typeface="Times Roman"/>
                <a:cs typeface="Times Roman"/>
                <a:sym typeface="Times Roman"/>
              </a:rPr>
              <a:t>N</a:t>
            </a:r>
            <a:r>
              <a:rPr>
                <a:latin typeface="Times Roman"/>
                <a:ea typeface="Times Roman"/>
                <a:cs typeface="Times Roman"/>
                <a:sym typeface="Times Roman"/>
              </a:rPr>
              <a:t>)   ~   3</a:t>
            </a:r>
            <a:r>
              <a:rPr i="1">
                <a:latin typeface="Times Roman"/>
                <a:ea typeface="Times Roman"/>
                <a:cs typeface="Times Roman"/>
                <a:sym typeface="Times Roman"/>
              </a:rPr>
              <a:t>N</a:t>
            </a:r>
            <a:r>
              <a:rPr>
                <a:latin typeface="Times New Roman"/>
                <a:ea typeface="Times New Roman"/>
                <a:cs typeface="Times New Roman"/>
                <a:sym typeface="Times New Roman"/>
              </a:rPr>
              <a:t>.</a:t>
            </a:r>
          </a:p>
        </p:txBody>
      </p:sp>
      <p:sp>
        <p:nvSpPr>
          <p:cNvPr id="1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2" name="Group"/>
          <p:cNvGrpSpPr/>
          <p:nvPr/>
        </p:nvGrpSpPr>
        <p:grpSpPr>
          <a:xfrm>
            <a:off x="7336388" y="1231900"/>
            <a:ext cx="1706012" cy="1270000"/>
            <a:chOff x="0" y="0"/>
            <a:chExt cx="1706011" cy="1270000"/>
          </a:xfrm>
        </p:grpSpPr>
        <p:sp>
          <p:nvSpPr>
            <p:cNvPr id="170" name="&quot;repeated doubling&quot;"/>
            <p:cNvSpPr/>
            <p:nvPr/>
          </p:nvSpPr>
          <p:spPr>
            <a:xfrm>
              <a:off x="436011"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"repeated doubling"</a:t>
              </a:r>
            </a:p>
          </p:txBody>
        </p:sp>
        <p:sp>
          <p:nvSpPr>
            <p:cNvPr id="171" name="Line"/>
            <p:cNvSpPr/>
            <p:nvPr/>
          </p:nvSpPr>
          <p:spPr>
            <a:xfrm flipV="1">
              <a:off x="0" y="286418"/>
              <a:ext cx="425201" cy="356479"/>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sp>
        <p:nvSpPr>
          <p:cNvPr id="173" name="public DoraemonBag()…"/>
          <p:cNvSpPr/>
          <p:nvPr/>
        </p:nvSpPr>
        <p:spPr>
          <a:xfrm>
            <a:off x="1422400" y="2590800"/>
            <a:ext cx="7327900" cy="6553200"/>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sz="1800">
                <a:uFill>
                  <a:solidFill>
                    <a:srgbClr val="0433FF"/>
                  </a:solidFill>
                </a:uFill>
              </a:defRPr>
            </a:pPr>
            <a:r>
              <a:t> public DoraemonBag()</a:t>
            </a:r>
          </a:p>
          <a:p>
            <a:pPr marL="7224" marR="7224" defTabSz="1295400">
              <a:lnSpc>
                <a:spcPct val="140000"/>
              </a:lnSpc>
              <a:defRPr sz="1800">
                <a:uFill>
                  <a:solidFill>
                    <a:srgbClr val="0433FF"/>
                  </a:solidFill>
                </a:uFill>
              </a:defRPr>
            </a:pPr>
            <a:r>
              <a:t> {  s = new String[1];  } </a:t>
            </a:r>
          </a:p>
          <a:p>
            <a:pPr marL="7224" marR="7224" defTabSz="1295400">
              <a:lnSpc>
                <a:spcPct val="140000"/>
              </a:lnSpc>
              <a:defRPr sz="1800">
                <a:uFill>
                  <a:solidFill>
                    <a:srgbClr val="0433FF"/>
                  </a:solidFill>
                </a:uFill>
              </a:defRPr>
            </a:pPr>
          </a:p>
          <a:p>
            <a:pPr marL="7224" marR="7224" defTabSz="1295400">
              <a:lnSpc>
                <a:spcPct val="140000"/>
              </a:lnSpc>
              <a:defRPr sz="1800">
                <a:uFill>
                  <a:solidFill>
                    <a:srgbClr val="0433FF"/>
                  </a:solidFill>
                </a:uFill>
              </a:defRPr>
            </a:pPr>
            <a:r>
              <a:t> public void push(String item)</a:t>
            </a:r>
          </a:p>
          <a:p>
            <a:pPr marL="7224" marR="7224" defTabSz="1295400">
              <a:lnSpc>
                <a:spcPct val="140000"/>
              </a:lnSpc>
              <a:defRPr sz="1800">
                <a:uFill>
                  <a:solidFill>
                    <a:srgbClr val="0433FF"/>
                  </a:solidFill>
                </a:uFill>
              </a:defRPr>
            </a:pPr>
            <a:r>
              <a:t> {</a:t>
            </a:r>
          </a:p>
          <a:p>
            <a:pPr marL="7224" marR="7224" defTabSz="1295400">
              <a:lnSpc>
                <a:spcPct val="140000"/>
              </a:lnSpc>
              <a:defRPr sz="1800">
                <a:uFill>
                  <a:solidFill>
                    <a:srgbClr val="0433FF"/>
                  </a:solidFill>
                </a:uFill>
              </a:defRPr>
            </a:pPr>
            <a:r>
              <a:t>    if (N == s.length) resize(2 * s.length);</a:t>
            </a:r>
          </a:p>
          <a:p>
            <a:pPr marL="7224" marR="7224" defTabSz="1295400">
              <a:lnSpc>
                <a:spcPct val="140000"/>
              </a:lnSpc>
              <a:defRPr sz="1800">
                <a:uFill>
                  <a:solidFill>
                    <a:srgbClr val="0433FF"/>
                  </a:solidFill>
                </a:uFill>
              </a:defRPr>
            </a:pPr>
            <a:r>
              <a:t>    s[N++] = item;</a:t>
            </a:r>
          </a:p>
          <a:p>
            <a:pPr marL="7224" marR="7224" defTabSz="1295400">
              <a:lnSpc>
                <a:spcPct val="140000"/>
              </a:lnSpc>
              <a:defRPr sz="1800">
                <a:uFill>
                  <a:solidFill>
                    <a:srgbClr val="0433FF"/>
                  </a:solidFill>
                </a:uFill>
              </a:defRPr>
            </a:pPr>
            <a:r>
              <a:t> }</a:t>
            </a:r>
          </a:p>
          <a:p>
            <a:pPr marL="7224" marR="7224" defTabSz="1295400">
              <a:lnSpc>
                <a:spcPct val="140000"/>
              </a:lnSpc>
              <a:defRPr sz="1800">
                <a:uFill>
                  <a:solidFill>
                    <a:srgbClr val="0433FF"/>
                  </a:solidFill>
                </a:uFill>
              </a:defRPr>
            </a:pPr>
          </a:p>
          <a:p>
            <a:pPr marL="7224" marR="7224" defTabSz="1295400">
              <a:lnSpc>
                <a:spcPct val="140000"/>
              </a:lnSpc>
              <a:defRPr sz="1800">
                <a:uFill>
                  <a:solidFill>
                    <a:srgbClr val="0433FF"/>
                  </a:solidFill>
                </a:uFill>
              </a:defRPr>
            </a:pPr>
            <a:r>
              <a:t> private void resize(int capacity)</a:t>
            </a:r>
            <a:br/>
            <a:r>
              <a:t> {</a:t>
            </a:r>
            <a:br/>
            <a:r>
              <a:t>    String[] copy = new String[capacity];</a:t>
            </a:r>
            <a:br/>
            <a:r>
              <a:t>    for (int i = 0; i &lt; N; i++)</a:t>
            </a:r>
            <a:br/>
            <a:r>
              <a:t>       copy[i] = s[i];</a:t>
            </a:r>
            <a:br/>
            <a:r>
              <a:t>    s = copy;</a:t>
            </a:r>
            <a:br/>
            <a:r>
              <a:t> }</a:t>
            </a:r>
          </a:p>
        </p:txBody>
      </p:sp>
      <p:grpSp>
        <p:nvGrpSpPr>
          <p:cNvPr id="178" name="Group"/>
          <p:cNvGrpSpPr/>
          <p:nvPr/>
        </p:nvGrpSpPr>
        <p:grpSpPr>
          <a:xfrm>
            <a:off x="6978244" y="8695541"/>
            <a:ext cx="3204699" cy="1642259"/>
            <a:chOff x="0" y="0"/>
            <a:chExt cx="3204698" cy="1642258"/>
          </a:xfrm>
        </p:grpSpPr>
        <p:sp>
          <p:nvSpPr>
            <p:cNvPr id="174" name="1 array access…"/>
            <p:cNvSpPr/>
            <p:nvPr/>
          </p:nvSpPr>
          <p:spPr>
            <a:xfrm>
              <a:off x="0" y="37225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1 array access</a:t>
              </a:r>
            </a:p>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per push</a:t>
              </a:r>
            </a:p>
          </p:txBody>
        </p:sp>
        <p:sp>
          <p:nvSpPr>
            <p:cNvPr id="175" name="k array accesses to double to size k…"/>
            <p:cNvSpPr/>
            <p:nvPr/>
          </p:nvSpPr>
          <p:spPr>
            <a:xfrm>
              <a:off x="1934698" y="37225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k array accesses to double to size k</a:t>
              </a:r>
            </a:p>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(ignoring cost to create new array)</a:t>
              </a:r>
            </a:p>
          </p:txBody>
        </p:sp>
        <p:sp>
          <p:nvSpPr>
            <p:cNvPr id="176" name="Line"/>
            <p:cNvSpPr/>
            <p:nvPr/>
          </p:nvSpPr>
          <p:spPr>
            <a:xfrm flipH="1">
              <a:off x="476655" y="0"/>
              <a:ext cx="1" cy="323216"/>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177" name="Line"/>
            <p:cNvSpPr/>
            <p:nvPr/>
          </p:nvSpPr>
          <p:spPr>
            <a:xfrm>
              <a:off x="2165755" y="3958"/>
              <a:ext cx="1" cy="32321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8">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7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168">
                                            <p:txEl>
                                              <p:pRg st="2" end="2"/>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4" fill="hold">
                                  <p:stCondLst>
                                    <p:cond delay="0"/>
                                  </p:stCondLst>
                                  <p:iterate type="el" backwards="0">
                                    <p:tmAbs val="0"/>
                                  </p:iterate>
                                  <p:childTnLst>
                                    <p:set>
                                      <p:cBhvr>
                                        <p:cTn id="20" fill="hold"/>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4"/>
      <p:bldP build="whole" bldLvl="1" animBg="1" rev="0" advAuto="0" spid="172" grpId="2"/>
      <p:bldP build="p" bldLvl="1" animBg="1" rev="0" advAuto="0" spid="168" grpId="1"/>
      <p:bldP build="whole" bldLvl="1" animBg="1" rev="0" advAuto="0" spid="173" grpId="3"/>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DoraemonBag:  amortized cost of adding to a stack"/>
          <p:cNvSpPr txBox="1"/>
          <p:nvPr>
            <p:ph type="title"/>
          </p:nvPr>
        </p:nvSpPr>
        <p:spPr>
          <a:prstGeom prst="rect">
            <a:avLst/>
          </a:prstGeom>
        </p:spPr>
        <p:txBody>
          <a:bodyPr/>
          <a:lstStyle/>
          <a:p>
            <a:pPr/>
            <a:r>
              <a:t>DoraemonBag:  amortized cost of adding to a stack </a:t>
            </a:r>
          </a:p>
        </p:txBody>
      </p:sp>
      <p:sp>
        <p:nvSpPr>
          <p:cNvPr id="183" name="Cost of inserting first N items.   N  +  (2 + 4 + 8 + … + N)   ~   3N."/>
          <p:cNvSpPr txBox="1"/>
          <p:nvPr>
            <p:ph type="body" idx="1"/>
          </p:nvPr>
        </p:nvSpPr>
        <p:spPr>
          <a:prstGeom prst="rect">
            <a:avLst/>
          </a:prstGeom>
        </p:spPr>
        <p:txBody>
          <a:bodyPr/>
          <a:lstStyle/>
          <a:p>
            <a:pPr indent="127000"/>
            <a:r>
              <a:t>Cost of inserting first N items.   </a:t>
            </a:r>
            <a:r>
              <a:rPr i="1">
                <a:latin typeface="Times Roman"/>
                <a:ea typeface="Times Roman"/>
                <a:cs typeface="Times Roman"/>
                <a:sym typeface="Times Roman"/>
              </a:rPr>
              <a:t>N</a:t>
            </a:r>
            <a:r>
              <a:rPr>
                <a:latin typeface="Times Roman"/>
                <a:ea typeface="Times Roman"/>
                <a:cs typeface="Times Roman"/>
                <a:sym typeface="Times Roman"/>
              </a:rPr>
              <a:t>  +  (2 + 4 + 8 + … + </a:t>
            </a:r>
            <a:r>
              <a:rPr i="1">
                <a:latin typeface="Times Roman"/>
                <a:ea typeface="Times Roman"/>
                <a:cs typeface="Times Roman"/>
                <a:sym typeface="Times Roman"/>
              </a:rPr>
              <a:t>N</a:t>
            </a:r>
            <a:r>
              <a:rPr>
                <a:latin typeface="Times Roman"/>
                <a:ea typeface="Times Roman"/>
                <a:cs typeface="Times Roman"/>
                <a:sym typeface="Times Roman"/>
              </a:rPr>
              <a:t>)   ~   3</a:t>
            </a:r>
            <a:r>
              <a:rPr i="1">
                <a:latin typeface="Times Roman"/>
                <a:ea typeface="Times Roman"/>
                <a:cs typeface="Times Roman"/>
                <a:sym typeface="Times Roman"/>
              </a:rPr>
              <a:t>N</a:t>
            </a:r>
            <a:r>
              <a:rPr>
                <a:latin typeface="Times New Roman"/>
                <a:ea typeface="Times New Roman"/>
                <a:cs typeface="Times New Roman"/>
                <a:sym typeface="Times New Roman"/>
              </a:rPr>
              <a:t>.</a:t>
            </a:r>
          </a:p>
        </p:txBody>
      </p:sp>
      <p:sp>
        <p:nvSpPr>
          <p:cNvPr id="184" name="Slide Number"/>
          <p:cNvSpPr txBox="1"/>
          <p:nvPr>
            <p:ph type="sldNum" sz="quarter" idx="2"/>
          </p:nvPr>
        </p:nvSpPr>
        <p:spPr>
          <a:xfrm>
            <a:off x="12635507" y="9382590"/>
            <a:ext cx="27258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1 array access…"/>
          <p:cNvSpPr txBox="1"/>
          <p:nvPr/>
        </p:nvSpPr>
        <p:spPr>
          <a:xfrm>
            <a:off x="5406480" y="2247900"/>
            <a:ext cx="15791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1 array access</a:t>
            </a:r>
          </a:p>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per push</a:t>
            </a:r>
          </a:p>
        </p:txBody>
      </p:sp>
      <p:sp>
        <p:nvSpPr>
          <p:cNvPr id="186" name="k array accesses to double to size k…"/>
          <p:cNvSpPr txBox="1"/>
          <p:nvPr/>
        </p:nvSpPr>
        <p:spPr>
          <a:xfrm>
            <a:off x="7840680" y="2247900"/>
            <a:ext cx="3698317"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k array accesses to double to size k</a:t>
            </a:r>
          </a:p>
          <a:p>
            <a:pPr marL="58702" marR="58702" defTabSz="1295400">
              <a:lnSpc>
                <a:spcPct val="130000"/>
              </a:lnSpc>
              <a:defRPr sz="1600">
                <a:solidFill>
                  <a:srgbClr val="8D3124"/>
                </a:solidFill>
                <a:uFill>
                  <a:solidFill>
                    <a:srgbClr val="8D3124"/>
                  </a:solidFill>
                </a:uFill>
                <a:latin typeface="Lucida Sans Regular"/>
                <a:ea typeface="Lucida Sans Regular"/>
                <a:cs typeface="Lucida Sans Regular"/>
                <a:sym typeface="Lucida Sans Regular"/>
              </a:defRPr>
            </a:pPr>
            <a:r>
              <a:t>(ignoring cost to create new array)</a:t>
            </a:r>
          </a:p>
        </p:txBody>
      </p:sp>
      <p:sp>
        <p:nvSpPr>
          <p:cNvPr id="187" name="Line"/>
          <p:cNvSpPr/>
          <p:nvPr/>
        </p:nvSpPr>
        <p:spPr>
          <a:xfrm>
            <a:off x="6358868" y="1758633"/>
            <a:ext cx="1" cy="323217"/>
          </a:xfrm>
          <a:prstGeom prst="line">
            <a:avLst/>
          </a:prstGeom>
          <a:ln w="25400">
            <a:solidFill>
              <a:srgbClr val="8D3124"/>
            </a:solidFill>
            <a:headEnd type="triangle"/>
          </a:ln>
        </p:spPr>
        <p:txBody>
          <a:bodyPr lIns="0" tIns="0" rIns="0" bIns="0"/>
          <a:lstStyle/>
          <a:p>
            <a:pPr/>
          </a:p>
        </p:txBody>
      </p:sp>
      <p:sp>
        <p:nvSpPr>
          <p:cNvPr id="188" name="Line"/>
          <p:cNvSpPr/>
          <p:nvPr/>
        </p:nvSpPr>
        <p:spPr>
          <a:xfrm>
            <a:off x="7975599" y="1879600"/>
            <a:ext cx="1" cy="323216"/>
          </a:xfrm>
          <a:prstGeom prst="line">
            <a:avLst/>
          </a:prstGeom>
          <a:ln w="25400">
            <a:solidFill>
              <a:srgbClr val="8D3124"/>
            </a:solidFill>
            <a:headEnd type="triangle"/>
          </a:ln>
        </p:spPr>
        <p:txBody>
          <a:bodyPr lIns="0" tIns="0" rIns="0" bIns="0"/>
          <a:lstStyle/>
          <a:p>
            <a:pPr/>
          </a:p>
        </p:txBody>
      </p:sp>
      <p:pic>
        <p:nvPicPr>
          <p:cNvPr id="189" name="Amortize.pdf" descr="Amortize.pdf"/>
          <p:cNvPicPr>
            <a:picLocks noChangeAspect="1"/>
          </p:cNvPicPr>
          <p:nvPr/>
        </p:nvPicPr>
        <p:blipFill>
          <a:blip r:embed="rId3">
            <a:extLst/>
          </a:blip>
          <a:srcRect l="0" t="0" r="0" b="9511"/>
          <a:stretch>
            <a:fillRect/>
          </a:stretch>
        </p:blipFill>
        <p:spPr>
          <a:xfrm>
            <a:off x="2212370" y="4494263"/>
            <a:ext cx="7888374" cy="4023928"/>
          </a:xfrm>
          <a:prstGeom prst="rect">
            <a:avLst/>
          </a:prstGeom>
          <a:ln w="12700"/>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DoraemonBag:  resizing-array implementation"/>
          <p:cNvSpPr txBox="1"/>
          <p:nvPr>
            <p:ph type="title"/>
          </p:nvPr>
        </p:nvSpPr>
        <p:spPr>
          <a:prstGeom prst="rect">
            <a:avLst/>
          </a:prstGeom>
        </p:spPr>
        <p:txBody>
          <a:bodyPr/>
          <a:lstStyle/>
          <a:p>
            <a:pPr/>
            <a:r>
              <a:t>DoraemonBag:  resizing-array implementation</a:t>
            </a:r>
          </a:p>
        </p:txBody>
      </p:sp>
      <p:sp>
        <p:nvSpPr>
          <p:cNvPr id="194" name="Q.  How to shrink array?…"/>
          <p:cNvSpPr txBox="1"/>
          <p:nvPr>
            <p:ph type="body" idx="1"/>
          </p:nvPr>
        </p:nvSpPr>
        <p:spPr>
          <a:prstGeom prst="rect">
            <a:avLst/>
          </a:prstGeom>
        </p:spPr>
        <p:txBody>
          <a:bodyPr/>
          <a:lstStyle/>
          <a:p>
            <a:pPr indent="127000"/>
            <a:r>
              <a:t>Q.  </a:t>
            </a:r>
            <a:r>
              <a:t>How to shrink array?</a:t>
            </a:r>
          </a:p>
          <a:p>
            <a:pPr indent="127000"/>
            <a:endParaRPr>
              <a:solidFill>
                <a:srgbClr val="FF2600"/>
              </a:solidFill>
            </a:endParaRPr>
          </a:p>
          <a:p>
            <a:pPr indent="127000"/>
            <a:r>
              <a:t>First try.</a:t>
            </a:r>
          </a:p>
          <a:p>
            <a:pPr lvl="1" marL="941916" indent="-306916"/>
            <a:r>
              <a:rPr sz="2000">
                <a:latin typeface="+mn-lt"/>
                <a:ea typeface="+mn-ea"/>
                <a:cs typeface="+mn-cs"/>
                <a:sym typeface="Helvetica"/>
              </a:rPr>
              <a:t>push()</a:t>
            </a:r>
            <a:r>
              <a:rPr sz="2200"/>
              <a:t>:</a:t>
            </a:r>
            <a:r>
              <a:t>  double size of array </a:t>
            </a:r>
            <a:r>
              <a:rPr sz="2000">
                <a:latin typeface="+mn-lt"/>
                <a:ea typeface="+mn-ea"/>
                <a:cs typeface="+mn-cs"/>
                <a:sym typeface="Helvetica"/>
              </a:rPr>
              <a:t>s[]</a:t>
            </a:r>
            <a:r>
              <a:t> when array is full.</a:t>
            </a:r>
          </a:p>
          <a:p>
            <a:pPr lvl="1" marL="941916" indent="-306916"/>
            <a:r>
              <a:rPr sz="2000">
                <a:latin typeface="+mn-lt"/>
                <a:ea typeface="+mn-ea"/>
                <a:cs typeface="+mn-cs"/>
                <a:sym typeface="Helvetica"/>
              </a:rPr>
              <a:t>pop()</a:t>
            </a:r>
            <a:r>
              <a:t>:    halve size of array </a:t>
            </a:r>
            <a:r>
              <a:rPr sz="2000">
                <a:latin typeface="+mn-lt"/>
                <a:ea typeface="+mn-ea"/>
                <a:cs typeface="+mn-cs"/>
                <a:sym typeface="Helvetica"/>
              </a:rPr>
              <a:t>s[]</a:t>
            </a:r>
            <a:r>
              <a:t> when array is </a:t>
            </a:r>
            <a:r>
              <a:rPr>
                <a:solidFill>
                  <a:srgbClr val="8D3124"/>
                </a:solidFill>
                <a:uFill>
                  <a:solidFill>
                    <a:srgbClr val="8D3124"/>
                  </a:solidFill>
                </a:uFill>
              </a:rPr>
              <a:t>one-half full</a:t>
            </a:r>
            <a:r>
              <a:t>.</a:t>
            </a:r>
          </a:p>
          <a:p>
            <a:pPr lvl="1" marL="1003300" indent="-368300"/>
          </a:p>
          <a:p>
            <a:pPr indent="127000"/>
            <a:r>
              <a:t>Too expensive in worst case.</a:t>
            </a:r>
          </a:p>
          <a:p>
            <a:pPr lvl="1" marL="1003300" indent="-368300"/>
            <a:r>
              <a:t>Consider push-pop-push-pop-… sequence when array is full.</a:t>
            </a:r>
          </a:p>
          <a:p>
            <a:pPr lvl="1" marL="1003300" indent="-368300"/>
            <a:r>
              <a:t>Each operation takes time proportional to </a:t>
            </a:r>
            <a:r>
              <a:rPr i="1">
                <a:latin typeface="Times New Roman"/>
                <a:ea typeface="Times New Roman"/>
                <a:cs typeface="Times New Roman"/>
                <a:sym typeface="Times New Roman"/>
              </a:rPr>
              <a:t>N</a:t>
            </a:r>
            <a:r>
              <a:t>.</a:t>
            </a:r>
          </a:p>
        </p:txBody>
      </p:sp>
      <p:sp>
        <p:nvSpPr>
          <p:cNvPr id="1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8" name="Group"/>
          <p:cNvGrpSpPr/>
          <p:nvPr/>
        </p:nvGrpSpPr>
        <p:grpSpPr>
          <a:xfrm>
            <a:off x="2592493" y="6379103"/>
            <a:ext cx="6335606" cy="1373824"/>
            <a:chOff x="0" y="0"/>
            <a:chExt cx="6335605" cy="1373823"/>
          </a:xfrm>
        </p:grpSpPr>
        <p:graphicFrame>
          <p:nvGraphicFramePr>
            <p:cNvPr id="196" name="表格 2"/>
            <p:cNvGraphicFramePr/>
            <p:nvPr/>
          </p:nvGraphicFramePr>
          <p:xfrm>
            <a:off x="1001605" y="0"/>
            <a:ext cx="5334001" cy="5588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660400"/>
                  <a:gridCol w="660400"/>
                  <a:gridCol w="660400"/>
                  <a:gridCol w="660400"/>
                  <a:gridCol w="660400"/>
                  <a:gridCol w="660400"/>
                  <a:gridCol w="660400"/>
                  <a:gridCol w="660400"/>
                </a:tblGrid>
                <a:tr h="495300">
                  <a:tc>
                    <a:txBody>
                      <a:bodyPr/>
                      <a:lstStyle/>
                      <a:p>
                        <a:pPr marL="58702" marR="58702" algn="ctr" defTabSz="1295400">
                          <a:lnSpc>
                            <a:spcPts val="3000"/>
                          </a:lnSpc>
                          <a:defRPr sz="1800"/>
                        </a:pPr>
                        <a:r>
                          <a:rPr sz="1400">
                            <a:uFill>
                              <a:solidFill>
                                <a:srgbClr val="000000"/>
                              </a:solidFill>
                            </a:uFill>
                            <a:latin typeface="+mn-lt"/>
                            <a:ea typeface="+mn-ea"/>
                            <a:cs typeface="+mn-cs"/>
                          </a:rPr>
                          <a:t>to</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be</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or</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not</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to</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i="1" sz="1400">
                            <a:uFill>
                              <a:solidFill>
                                <a:srgbClr val="000000"/>
                              </a:solidFill>
                            </a:uFill>
                            <a:latin typeface="Times New Roman"/>
                            <a:ea typeface="Times New Roman"/>
                            <a:cs typeface="Times New Roman"/>
                            <a:sym typeface="Times New Roman"/>
                          </a:rPr>
                          <a:t>null</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i="1" sz="1400">
                            <a:uFill>
                              <a:solidFill>
                                <a:srgbClr val="000000"/>
                              </a:solidFill>
                            </a:uFill>
                            <a:latin typeface="Times New Roman"/>
                            <a:ea typeface="Times New Roman"/>
                            <a:cs typeface="Times New Roman"/>
                            <a:sym typeface="Times New Roman"/>
                          </a:rPr>
                          <a:t>null</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i="1" sz="1400">
                            <a:uFill>
                              <a:solidFill>
                                <a:srgbClr val="000000"/>
                              </a:solidFill>
                            </a:uFill>
                            <a:latin typeface="Times New Roman"/>
                            <a:ea typeface="Times New Roman"/>
                            <a:cs typeface="Times New Roman"/>
                            <a:sym typeface="Times New Roman"/>
                          </a:rPr>
                          <a:t>null</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r>
              </a:tbl>
            </a:graphicData>
          </a:graphic>
        </p:graphicFrame>
        <p:sp>
          <p:nvSpPr>
            <p:cNvPr id="197" name="N = 5"/>
            <p:cNvSpPr/>
            <p:nvPr/>
          </p:nvSpPr>
          <p:spPr>
            <a:xfrm>
              <a:off x="0" y="10382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defRPr>
              </a:lvl1pPr>
            </a:lstStyle>
            <a:p>
              <a:pPr/>
              <a:r>
                <a:t>N = 5</a:t>
              </a:r>
            </a:p>
          </p:txBody>
        </p:sp>
      </p:grpSp>
      <p:grpSp>
        <p:nvGrpSpPr>
          <p:cNvPr id="201" name="Group"/>
          <p:cNvGrpSpPr/>
          <p:nvPr/>
        </p:nvGrpSpPr>
        <p:grpSpPr>
          <a:xfrm>
            <a:off x="2592493" y="7090303"/>
            <a:ext cx="3681306" cy="1386524"/>
            <a:chOff x="0" y="0"/>
            <a:chExt cx="3681305" cy="1386523"/>
          </a:xfrm>
        </p:grpSpPr>
        <p:graphicFrame>
          <p:nvGraphicFramePr>
            <p:cNvPr id="199" name="表格 4"/>
            <p:cNvGraphicFramePr/>
            <p:nvPr/>
          </p:nvGraphicFramePr>
          <p:xfrm>
            <a:off x="1001605" y="0"/>
            <a:ext cx="2679701" cy="5588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657225"/>
                  <a:gridCol w="657225"/>
                  <a:gridCol w="657225"/>
                  <a:gridCol w="657225"/>
                </a:tblGrid>
                <a:tr h="495300">
                  <a:tc>
                    <a:txBody>
                      <a:bodyPr/>
                      <a:lstStyle/>
                      <a:p>
                        <a:pPr marL="58702" marR="58702" algn="ctr" defTabSz="1295400">
                          <a:lnSpc>
                            <a:spcPts val="3000"/>
                          </a:lnSpc>
                          <a:defRPr sz="1800"/>
                        </a:pPr>
                        <a:r>
                          <a:rPr sz="1400">
                            <a:uFill>
                              <a:solidFill>
                                <a:srgbClr val="000000"/>
                              </a:solidFill>
                            </a:uFill>
                            <a:latin typeface="+mn-lt"/>
                            <a:ea typeface="+mn-ea"/>
                            <a:cs typeface="+mn-cs"/>
                          </a:rPr>
                          <a:t>to</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be</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or</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not</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r>
              </a:tbl>
            </a:graphicData>
          </a:graphic>
        </p:graphicFrame>
        <p:sp>
          <p:nvSpPr>
            <p:cNvPr id="200" name="N = 4"/>
            <p:cNvSpPr/>
            <p:nvPr/>
          </p:nvSpPr>
          <p:spPr>
            <a:xfrm>
              <a:off x="0" y="11652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defRPr>
              </a:lvl1pPr>
            </a:lstStyle>
            <a:p>
              <a:pPr/>
              <a:r>
                <a:t>N = 4</a:t>
              </a:r>
            </a:p>
          </p:txBody>
        </p:sp>
      </p:grpSp>
      <p:grpSp>
        <p:nvGrpSpPr>
          <p:cNvPr id="204" name="Group"/>
          <p:cNvGrpSpPr/>
          <p:nvPr/>
        </p:nvGrpSpPr>
        <p:grpSpPr>
          <a:xfrm>
            <a:off x="2592493" y="7801503"/>
            <a:ext cx="6348306" cy="1386524"/>
            <a:chOff x="0" y="0"/>
            <a:chExt cx="6348305" cy="1386523"/>
          </a:xfrm>
        </p:grpSpPr>
        <p:graphicFrame>
          <p:nvGraphicFramePr>
            <p:cNvPr id="202" name="表格 1"/>
            <p:cNvGraphicFramePr/>
            <p:nvPr/>
          </p:nvGraphicFramePr>
          <p:xfrm>
            <a:off x="1014305" y="0"/>
            <a:ext cx="5334001" cy="5588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660400"/>
                  <a:gridCol w="660400"/>
                  <a:gridCol w="660400"/>
                  <a:gridCol w="660400"/>
                  <a:gridCol w="660400"/>
                  <a:gridCol w="660400"/>
                  <a:gridCol w="660400"/>
                  <a:gridCol w="660400"/>
                </a:tblGrid>
                <a:tr h="495300">
                  <a:tc>
                    <a:txBody>
                      <a:bodyPr/>
                      <a:lstStyle/>
                      <a:p>
                        <a:pPr marL="58702" marR="58702" algn="ctr" defTabSz="1295400">
                          <a:lnSpc>
                            <a:spcPts val="3000"/>
                          </a:lnSpc>
                          <a:defRPr sz="1800"/>
                        </a:pPr>
                        <a:r>
                          <a:rPr sz="1400">
                            <a:uFill>
                              <a:solidFill>
                                <a:srgbClr val="000000"/>
                              </a:solidFill>
                            </a:uFill>
                            <a:latin typeface="+mn-lt"/>
                            <a:ea typeface="+mn-ea"/>
                            <a:cs typeface="+mn-cs"/>
                          </a:rPr>
                          <a:t>to</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be</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or</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not</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to</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i="1" sz="1400">
                            <a:uFill>
                              <a:solidFill>
                                <a:srgbClr val="000000"/>
                              </a:solidFill>
                            </a:uFill>
                            <a:latin typeface="Times New Roman"/>
                            <a:ea typeface="Times New Roman"/>
                            <a:cs typeface="Times New Roman"/>
                            <a:sym typeface="Times New Roman"/>
                          </a:rPr>
                          <a:t>null</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i="1" sz="1400">
                            <a:uFill>
                              <a:solidFill>
                                <a:srgbClr val="000000"/>
                              </a:solidFill>
                            </a:uFill>
                            <a:latin typeface="Times New Roman"/>
                            <a:ea typeface="Times New Roman"/>
                            <a:cs typeface="Times New Roman"/>
                            <a:sym typeface="Times New Roman"/>
                          </a:rPr>
                          <a:t>null</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i="1" sz="1400">
                            <a:uFill>
                              <a:solidFill>
                                <a:srgbClr val="000000"/>
                              </a:solidFill>
                            </a:uFill>
                            <a:latin typeface="Times New Roman"/>
                            <a:ea typeface="Times New Roman"/>
                            <a:cs typeface="Times New Roman"/>
                            <a:sym typeface="Times New Roman"/>
                          </a:rPr>
                          <a:t>null</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r>
              </a:tbl>
            </a:graphicData>
          </a:graphic>
        </p:graphicFrame>
        <p:sp>
          <p:nvSpPr>
            <p:cNvPr id="203" name="N = 5"/>
            <p:cNvSpPr/>
            <p:nvPr/>
          </p:nvSpPr>
          <p:spPr>
            <a:xfrm>
              <a:off x="0" y="11652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defRPr>
              </a:lvl1pPr>
            </a:lstStyle>
            <a:p>
              <a:pPr/>
              <a:r>
                <a:t>N = 5</a:t>
              </a:r>
            </a:p>
          </p:txBody>
        </p:sp>
      </p:grpSp>
      <p:grpSp>
        <p:nvGrpSpPr>
          <p:cNvPr id="207" name="Group"/>
          <p:cNvGrpSpPr/>
          <p:nvPr/>
        </p:nvGrpSpPr>
        <p:grpSpPr>
          <a:xfrm>
            <a:off x="2592493" y="8512703"/>
            <a:ext cx="3706706" cy="1386524"/>
            <a:chOff x="0" y="0"/>
            <a:chExt cx="3706705" cy="1386523"/>
          </a:xfrm>
        </p:grpSpPr>
        <p:graphicFrame>
          <p:nvGraphicFramePr>
            <p:cNvPr id="205" name="表格 3"/>
            <p:cNvGraphicFramePr/>
            <p:nvPr/>
          </p:nvGraphicFramePr>
          <p:xfrm>
            <a:off x="1027005" y="0"/>
            <a:ext cx="2679701" cy="5588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657225"/>
                  <a:gridCol w="657225"/>
                  <a:gridCol w="657225"/>
                  <a:gridCol w="657225"/>
                </a:tblGrid>
                <a:tr h="495300">
                  <a:tc>
                    <a:txBody>
                      <a:bodyPr/>
                      <a:lstStyle/>
                      <a:p>
                        <a:pPr marL="58702" marR="58702" algn="ctr" defTabSz="1295400">
                          <a:lnSpc>
                            <a:spcPts val="3000"/>
                          </a:lnSpc>
                          <a:defRPr sz="1800"/>
                        </a:pPr>
                        <a:r>
                          <a:rPr sz="1400">
                            <a:uFill>
                              <a:solidFill>
                                <a:srgbClr val="000000"/>
                              </a:solidFill>
                            </a:uFill>
                            <a:latin typeface="+mn-lt"/>
                            <a:ea typeface="+mn-ea"/>
                            <a:cs typeface="+mn-cs"/>
                          </a:rPr>
                          <a:t>to</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be</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or</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not</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r>
              </a:tbl>
            </a:graphicData>
          </a:graphic>
        </p:graphicFrame>
        <p:sp>
          <p:nvSpPr>
            <p:cNvPr id="206" name="N = 4"/>
            <p:cNvSpPr/>
            <p:nvPr/>
          </p:nvSpPr>
          <p:spPr>
            <a:xfrm>
              <a:off x="0" y="11652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defRPr>
              </a:lvl1pPr>
            </a:lstStyle>
            <a:p>
              <a:pPr/>
              <a:r>
                <a:t>N = 4</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4">
                                            <p:txEl>
                                              <p:pRg st="2" end="2"/>
                                            </p:txEl>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4">
                                            <p:txEl>
                                              <p:pRg st="3" end="3"/>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94">
                                            <p:txEl>
                                              <p:pRg st="4" end="4"/>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9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1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3" fill="hold">
                                  <p:stCondLst>
                                    <p:cond delay="0"/>
                                  </p:stCondLst>
                                  <p:iterate type="el" backwards="0">
                                    <p:tmAbs val="0"/>
                                  </p:iterate>
                                  <p:childTnLst>
                                    <p:set>
                                      <p:cBhvr>
                                        <p:cTn id="20" fill="hold"/>
                                        <p:tgtEl>
                                          <p:spTgt spid="2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2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5" fill="hold">
                                  <p:stCondLst>
                                    <p:cond delay="0"/>
                                  </p:stCondLst>
                                  <p:iterate type="el" backwards="0">
                                    <p:tmAbs val="0"/>
                                  </p:iterate>
                                  <p:childTnLst>
                                    <p:set>
                                      <p:cBhvr>
                                        <p:cTn id="28" fill="hold"/>
                                        <p:tgtEl>
                                          <p:spTgt spid="2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94">
                                            <p:txEl>
                                              <p:pRg st="6" end="6"/>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194">
                                            <p:txEl>
                                              <p:pRg st="7" end="7"/>
                                            </p:txEl>
                                          </p:spTgt>
                                        </p:tgtEl>
                                        <p:attrNameLst>
                                          <p:attrName>style.visibility</p:attrName>
                                        </p:attrNameLst>
                                      </p:cBhvr>
                                      <p:to>
                                        <p:strVal val="visible"/>
                                      </p:to>
                                    </p:set>
                                  </p:childTnLst>
                                </p:cTn>
                              </p:par>
                              <p:par>
                                <p:cTn id="35" presetClass="entr" nodeType="withEffect" presetSubtype="0" presetID="1" grpId="1" fill="hold">
                                  <p:stCondLst>
                                    <p:cond delay="0"/>
                                  </p:stCondLst>
                                  <p:iterate type="el" backwards="0">
                                    <p:tmAbs val="0"/>
                                  </p:iterate>
                                  <p:childTnLst>
                                    <p:set>
                                      <p:cBhvr>
                                        <p:cTn id="36" fill="hold"/>
                                        <p:tgtEl>
                                          <p:spTgt spid="19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4" grpId="4"/>
      <p:bldP build="p" bldLvl="1" animBg="1" rev="0" advAuto="0" spid="194" grpId="1"/>
      <p:bldP build="whole" bldLvl="1" animBg="1" rev="0" advAuto="0" spid="207" grpId="5"/>
      <p:bldP build="whole" bldLvl="1" animBg="1" rev="0" advAuto="0" spid="198" grpId="2"/>
      <p:bldP build="whole" bldLvl="1" animBg="1" rev="0" advAuto="0" spid="201" grpId="3"/>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DoraemonBag:  resizing-array implementation"/>
          <p:cNvSpPr txBox="1"/>
          <p:nvPr>
            <p:ph type="title"/>
          </p:nvPr>
        </p:nvSpPr>
        <p:spPr>
          <a:prstGeom prst="rect">
            <a:avLst/>
          </a:prstGeom>
        </p:spPr>
        <p:txBody>
          <a:bodyPr/>
          <a:lstStyle/>
          <a:p>
            <a:pPr/>
            <a:r>
              <a:t>DoraemonBag:  resizing-array implementation</a:t>
            </a:r>
          </a:p>
        </p:txBody>
      </p:sp>
      <p:sp>
        <p:nvSpPr>
          <p:cNvPr id="210" name="Q.  How to shrink array?…"/>
          <p:cNvSpPr txBox="1"/>
          <p:nvPr>
            <p:ph type="body" idx="1"/>
          </p:nvPr>
        </p:nvSpPr>
        <p:spPr>
          <a:prstGeom prst="rect">
            <a:avLst/>
          </a:prstGeom>
        </p:spPr>
        <p:txBody>
          <a:bodyPr/>
          <a:lstStyle/>
          <a:p>
            <a:pPr indent="127000"/>
            <a:r>
              <a:t>Q.  </a:t>
            </a:r>
            <a:r>
              <a:t>How to shrink array?</a:t>
            </a:r>
          </a:p>
          <a:p>
            <a:pPr indent="127000"/>
            <a:endParaRPr>
              <a:solidFill>
                <a:srgbClr val="FF2600"/>
              </a:solidFill>
            </a:endParaRPr>
          </a:p>
          <a:p>
            <a:pPr indent="127000"/>
            <a:r>
              <a:t>Efficient solution.</a:t>
            </a:r>
          </a:p>
          <a:p>
            <a:pPr lvl="1" marL="941916" indent="-306916"/>
            <a:r>
              <a:rPr sz="2000">
                <a:latin typeface="+mn-lt"/>
                <a:ea typeface="+mn-ea"/>
                <a:cs typeface="+mn-cs"/>
                <a:sym typeface="Helvetica"/>
              </a:rPr>
              <a:t>push()</a:t>
            </a:r>
            <a:r>
              <a:rPr sz="2200"/>
              <a:t>:</a:t>
            </a:r>
            <a:r>
              <a:t>  double size of array </a:t>
            </a:r>
            <a:r>
              <a:rPr sz="2000">
                <a:latin typeface="+mn-lt"/>
                <a:ea typeface="+mn-ea"/>
                <a:cs typeface="+mn-cs"/>
                <a:sym typeface="Helvetica"/>
              </a:rPr>
              <a:t>s[]</a:t>
            </a:r>
            <a:r>
              <a:t> when array is full.</a:t>
            </a:r>
          </a:p>
          <a:p>
            <a:pPr lvl="1" marL="941916" indent="-306916"/>
            <a:r>
              <a:rPr sz="2000">
                <a:latin typeface="+mn-lt"/>
                <a:ea typeface="+mn-ea"/>
                <a:cs typeface="+mn-cs"/>
                <a:sym typeface="Helvetica"/>
              </a:rPr>
              <a:t>pop()</a:t>
            </a:r>
            <a:r>
              <a:t>:    halve size of array </a:t>
            </a:r>
            <a:r>
              <a:rPr sz="2000">
                <a:latin typeface="+mn-lt"/>
                <a:ea typeface="+mn-ea"/>
                <a:cs typeface="+mn-cs"/>
                <a:sym typeface="Helvetica"/>
              </a:rPr>
              <a:t>s[]</a:t>
            </a:r>
            <a:r>
              <a:t> when array is</a:t>
            </a:r>
            <a:r>
              <a:t> </a:t>
            </a:r>
            <a:r>
              <a:rPr>
                <a:solidFill>
                  <a:srgbClr val="8D3124"/>
                </a:solidFill>
                <a:uFill>
                  <a:solidFill>
                    <a:srgbClr val="8D3124"/>
                  </a:solidFill>
                </a:uFill>
              </a:rPr>
              <a:t>one-quarter full</a:t>
            </a:r>
            <a:r>
              <a:t>.</a:t>
            </a:r>
          </a:p>
          <a:p>
            <a:pPr indent="127000"/>
            <a:endParaRPr>
              <a:solidFill>
                <a:srgbClr val="FF2600"/>
              </a:solidFill>
            </a:endParaRPr>
          </a:p>
          <a:p>
            <a:pPr indent="127000"/>
          </a:p>
          <a:p>
            <a:pPr indent="127000"/>
          </a:p>
          <a:p>
            <a:pPr indent="127000"/>
          </a:p>
          <a:p>
            <a:pPr indent="127000"/>
          </a:p>
          <a:p>
            <a:pPr indent="127000"/>
          </a:p>
          <a:p>
            <a:pPr indent="127000"/>
          </a:p>
          <a:p>
            <a:pPr indent="127000"/>
          </a:p>
          <a:p>
            <a:pPr indent="127000"/>
          </a:p>
          <a:p>
            <a:pPr indent="127000"/>
          </a:p>
          <a:p>
            <a:pPr indent="127000"/>
            <a:r>
              <a:t>Invariant.  </a:t>
            </a:r>
            <a:r>
              <a:t>Array is between 25% and 100% full.</a:t>
            </a:r>
            <a:r>
              <a:t> </a:t>
            </a:r>
          </a:p>
        </p:txBody>
      </p:sp>
      <p:sp>
        <p:nvSpPr>
          <p:cNvPr id="2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2" name="public String pop()  {…"/>
          <p:cNvSpPr/>
          <p:nvPr/>
        </p:nvSpPr>
        <p:spPr>
          <a:xfrm>
            <a:off x="1943100" y="4394200"/>
            <a:ext cx="8102600" cy="3200400"/>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50000"/>
              </a:lnSpc>
              <a:defRPr b="1" sz="1800">
                <a:uFill>
                  <a:solidFill>
                    <a:srgbClr val="000000"/>
                  </a:solidFill>
                </a:uFill>
              </a:defRPr>
            </a:pPr>
            <a:r>
              <a:t> public String pop()</a:t>
            </a:r>
            <a:br/>
            <a:r>
              <a:t> {</a:t>
            </a:r>
          </a:p>
          <a:p>
            <a:pPr marL="7224" marR="7224" defTabSz="1295400">
              <a:lnSpc>
                <a:spcPct val="150000"/>
              </a:lnSpc>
              <a:defRPr b="1" sz="1800">
                <a:uFill>
                  <a:solidFill>
                    <a:srgbClr val="000000"/>
                  </a:solidFill>
                </a:uFill>
              </a:defRPr>
            </a:pPr>
            <a:r>
              <a:t>    String item = s[--N];</a:t>
            </a:r>
          </a:p>
          <a:p>
            <a:pPr marL="7224" marR="7224" defTabSz="1295400">
              <a:lnSpc>
                <a:spcPct val="150000"/>
              </a:lnSpc>
              <a:defRPr b="1" sz="1800">
                <a:uFill>
                  <a:solidFill>
                    <a:srgbClr val="000000"/>
                  </a:solidFill>
                </a:uFill>
              </a:defRPr>
            </a:pPr>
            <a:r>
              <a:t>    s[N] = null;</a:t>
            </a:r>
          </a:p>
          <a:p>
            <a:pPr marL="7224" marR="7224" defTabSz="1295400">
              <a:lnSpc>
                <a:spcPct val="150000"/>
              </a:lnSpc>
              <a:defRPr b="1" sz="1800">
                <a:uFill>
                  <a:solidFill>
                    <a:srgbClr val="000000"/>
                  </a:solidFill>
                </a:uFill>
              </a:defRPr>
            </a:pPr>
            <a:r>
              <a:t>    if (N &gt; 0 &amp;&amp; N == s.length/4) resize(s.length/2);</a:t>
            </a:r>
          </a:p>
          <a:p>
            <a:pPr marL="7224" marR="7224" defTabSz="1295400">
              <a:lnSpc>
                <a:spcPct val="150000"/>
              </a:lnSpc>
              <a:defRPr b="1" sz="1800">
                <a:uFill>
                  <a:solidFill>
                    <a:srgbClr val="000000"/>
                  </a:solidFill>
                </a:uFill>
              </a:defRPr>
            </a:pPr>
            <a:r>
              <a:t>    return item;</a:t>
            </a:r>
          </a:p>
          <a:p>
            <a:pPr marL="7224" marR="7224" defTabSz="1295400">
              <a:lnSpc>
                <a:spcPct val="150000"/>
              </a:lnSpc>
              <a:defRPr b="1" sz="1800">
                <a:uFill>
                  <a:solidFill>
                    <a:srgbClr val="000000"/>
                  </a:solidFill>
                </a:uFill>
              </a:defRPr>
            </a:pP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0">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2" grpId="1"/>
      <p:bldP build="p" bldLvl="1" animBg="1" rev="0" advAuto="0" spid="210"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6" name="DoraemonBag:  resizing-array implementation trace"/>
          <p:cNvSpPr txBox="1"/>
          <p:nvPr>
            <p:ph type="title"/>
          </p:nvPr>
        </p:nvSpPr>
        <p:spPr>
          <a:prstGeom prst="rect">
            <a:avLst/>
          </a:prstGeom>
        </p:spPr>
        <p:txBody>
          <a:bodyPr/>
          <a:lstStyle/>
          <a:p>
            <a:pPr/>
            <a:r>
              <a:t>DoraemonBag:  resizing-array implementation trace</a:t>
            </a:r>
          </a:p>
        </p:txBody>
      </p:sp>
      <p:sp>
        <p:nvSpPr>
          <p:cNvPr id="217"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8" name="ArrayResizing.pdf" descr="ArrayResizing.pdf"/>
          <p:cNvPicPr>
            <a:picLocks noChangeAspect="1"/>
          </p:cNvPicPr>
          <p:nvPr/>
        </p:nvPicPr>
        <p:blipFill>
          <a:blip r:embed="rId2">
            <a:extLst/>
          </a:blip>
          <a:srcRect l="19" t="0" r="0" b="2800"/>
          <a:stretch>
            <a:fillRect/>
          </a:stretch>
        </p:blipFill>
        <p:spPr>
          <a:xfrm>
            <a:off x="1195522" y="1638300"/>
            <a:ext cx="10631947" cy="6756400"/>
          </a:xfrm>
          <a:prstGeom prst="rect">
            <a:avLst/>
          </a:prstGeom>
          <a:ln w="12700"/>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DoraemonBag resizing-array implementation: performance"/>
          <p:cNvSpPr txBox="1"/>
          <p:nvPr>
            <p:ph type="title"/>
          </p:nvPr>
        </p:nvSpPr>
        <p:spPr>
          <a:prstGeom prst="rect">
            <a:avLst/>
          </a:prstGeom>
        </p:spPr>
        <p:txBody>
          <a:bodyPr/>
          <a:lstStyle/>
          <a:p>
            <a:pPr/>
            <a:r>
              <a:t>DoraemonBag resizing-array implementation: performance</a:t>
            </a:r>
          </a:p>
        </p:txBody>
      </p:sp>
      <p:sp>
        <p:nvSpPr>
          <p:cNvPr id="221" name="Amortized analysis.  Starting from an empty data structure, average running time per operation over a worst-case sequence of operations.…"/>
          <p:cNvSpPr txBox="1"/>
          <p:nvPr>
            <p:ph type="body" idx="1"/>
          </p:nvPr>
        </p:nvSpPr>
        <p:spPr>
          <a:prstGeom prst="rect">
            <a:avLst/>
          </a:prstGeom>
        </p:spPr>
        <p:txBody>
          <a:bodyPr/>
          <a:lstStyle/>
          <a:p>
            <a:pPr indent="127000"/>
            <a:r>
              <a:rPr b="1">
                <a:solidFill>
                  <a:schemeClr val="accent5"/>
                </a:solidFill>
                <a:latin typeface="+mn-lt"/>
                <a:ea typeface="+mn-ea"/>
                <a:cs typeface="+mn-cs"/>
                <a:sym typeface="Helvetica"/>
              </a:rPr>
              <a:t>Amortized</a:t>
            </a:r>
            <a:r>
              <a:t> analysis.  </a:t>
            </a:r>
            <a:r>
              <a:t>Starting from an empty data structure, average running time per operation over a </a:t>
            </a:r>
            <a:r>
              <a:rPr>
                <a:solidFill>
                  <a:schemeClr val="accent5">
                    <a:hueOff val="-444211"/>
                    <a:satOff val="-14915"/>
                    <a:lumOff val="22857"/>
                  </a:schemeClr>
                </a:solidFill>
              </a:rPr>
              <a:t>worst-case</a:t>
            </a:r>
            <a:r>
              <a:t> sequence of operations.</a:t>
            </a:r>
          </a:p>
          <a:p>
            <a:pPr indent="127000"/>
            <a:br/>
            <a:r>
              <a:t>Proposition.</a:t>
            </a:r>
            <a:r>
              <a:t>  Starting from an empty stack, any sequence of </a:t>
            </a:r>
            <a:r>
              <a:rPr i="1">
                <a:latin typeface="Times Roman"/>
                <a:ea typeface="Times Roman"/>
                <a:cs typeface="Times Roman"/>
                <a:sym typeface="Times Roman"/>
              </a:rPr>
              <a:t>N</a:t>
            </a:r>
            <a:r>
              <a:t> push and pop operations takes time proportional to </a:t>
            </a:r>
            <a:r>
              <a:rPr i="1">
                <a:latin typeface="Times Roman"/>
                <a:ea typeface="Times Roman"/>
                <a:cs typeface="Times Roman"/>
                <a:sym typeface="Times Roman"/>
              </a:rPr>
              <a:t>N</a:t>
            </a:r>
            <a:r>
              <a:t>.</a:t>
            </a:r>
          </a:p>
        </p:txBody>
      </p:sp>
      <p:sp>
        <p:nvSpPr>
          <p:cNvPr id="2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223" name="表格 1"/>
          <p:cNvGraphicFramePr/>
          <p:nvPr/>
        </p:nvGraphicFramePr>
        <p:xfrm>
          <a:off x="2743200" y="4710143"/>
          <a:ext cx="5753100" cy="3349626"/>
        </p:xfrm>
        <a:graphic xmlns:a="http://schemas.openxmlformats.org/drawingml/2006/main">
          <a:graphicData uri="http://schemas.openxmlformats.org/drawingml/2006/table">
            <a:tbl>
              <a:tblPr firstCol="1" firstRow="1" lastCol="0" lastRow="0" bandCol="0" bandRow="0" rtl="0">
                <a:tableStyleId>{8F44A2F1-9E1F-4B54-A3A2-5F16C0AD49E2}</a:tableStyleId>
              </a:tblPr>
              <a:tblGrid>
                <a:gridCol w="1438275"/>
                <a:gridCol w="1438275"/>
                <a:gridCol w="1438275"/>
                <a:gridCol w="1438275"/>
              </a:tblGrid>
              <a:tr h="669925">
                <a:tc>
                  <a:txBody>
                    <a:bodyPr/>
                    <a:lstStyle/>
                    <a:p>
                      <a:pPr marL="58702" marR="58702" defTabSz="1295400">
                        <a:lnSpc>
                          <a:spcPct val="130000"/>
                        </a:lnSpc>
                        <a:defRPr sz="1800"/>
                      </a:pPr>
                    </a:p>
                  </a:txBody>
                  <a:tcPr marL="50800" marR="50800" marT="50800" marB="50800" anchor="ctr" anchorCtr="0" horzOverflow="overflow">
                    <a:lnL w="28575">
                      <a:miter lim="400000"/>
                    </a:lnL>
                    <a:noFill/>
                  </a:tcPr>
                </a:tc>
                <a:tc>
                  <a:txBody>
                    <a:bodyPr/>
                    <a:lstStyle/>
                    <a:p>
                      <a:pPr marL="58702" marR="58702" defTabSz="1295400">
                        <a:lnSpc>
                          <a:spcPct val="80000"/>
                        </a:lnSpc>
                        <a:defRPr sz="1800">
                          <a:solidFill>
                            <a:srgbClr val="000000"/>
                          </a:solidFill>
                          <a:uFillTx/>
                        </a:defRPr>
                      </a:pPr>
                      <a:r>
                        <a:rPr>
                          <a:solidFill>
                            <a:srgbClr val="FFFFFF"/>
                          </a:solidFill>
                          <a:uFill>
                            <a:solidFill>
                              <a:srgbClr val="000000"/>
                            </a:solidFill>
                          </a:uFill>
                        </a:rPr>
                        <a:t>best</a:t>
                      </a:r>
                    </a:p>
                  </a:txBody>
                  <a:tcPr marL="50800" marR="50800" marT="50800" marB="50800" anchor="ctr" anchorCtr="0" horzOverflow="overflow"/>
                </a:tc>
                <a:tc>
                  <a:txBody>
                    <a:bodyPr/>
                    <a:lstStyle/>
                    <a:p>
                      <a:pPr marL="58702" marR="58702" defTabSz="1295400">
                        <a:lnSpc>
                          <a:spcPct val="80000"/>
                        </a:lnSpc>
                        <a:defRPr sz="1800">
                          <a:solidFill>
                            <a:srgbClr val="000000"/>
                          </a:solidFill>
                          <a:uFillTx/>
                        </a:defRPr>
                      </a:pPr>
                      <a:r>
                        <a:rPr>
                          <a:solidFill>
                            <a:srgbClr val="FFFFFF"/>
                          </a:solidFill>
                          <a:uFill>
                            <a:solidFill>
                              <a:srgbClr val="000000"/>
                            </a:solidFill>
                          </a:uFill>
                        </a:rPr>
                        <a:t>worst</a:t>
                      </a:r>
                    </a:p>
                  </a:txBody>
                  <a:tcPr marL="50800" marR="50800" marT="50800" marB="50800" anchor="ctr" anchorCtr="0" horzOverflow="overflow"/>
                </a:tc>
                <a:tc>
                  <a:txBody>
                    <a:bodyPr/>
                    <a:lstStyle/>
                    <a:p>
                      <a:pPr marL="58702" marR="58702" defTabSz="1295400">
                        <a:lnSpc>
                          <a:spcPct val="80000"/>
                        </a:lnSpc>
                        <a:defRPr sz="1800">
                          <a:solidFill>
                            <a:srgbClr val="000000"/>
                          </a:solidFill>
                          <a:uFillTx/>
                        </a:defRPr>
                      </a:pPr>
                      <a:r>
                        <a:rPr>
                          <a:solidFill>
                            <a:srgbClr val="FFFFFF"/>
                          </a:solidFill>
                          <a:uFill>
                            <a:solidFill>
                              <a:srgbClr val="000000"/>
                            </a:solidFill>
                          </a:uFill>
                        </a:rPr>
                        <a:t>amortized</a:t>
                      </a:r>
                    </a:p>
                  </a:txBody>
                  <a:tcPr marL="50800" marR="50800" marT="50800" marB="50800" anchor="ctr" anchorCtr="0" horzOverflow="overflow">
                    <a:lnR w="28575">
                      <a:miter lim="400000"/>
                    </a:lnR>
                  </a:tcPr>
                </a:tc>
              </a:tr>
              <a:tr h="669925">
                <a:tc>
                  <a:txBody>
                    <a:bodyPr/>
                    <a:lstStyle/>
                    <a:p>
                      <a:pPr marL="57799" marR="57799" defTabSz="1295400">
                        <a:lnSpc>
                          <a:spcPts val="4700"/>
                        </a:lnSpc>
                        <a:tabLst>
                          <a:tab pos="800100" algn="l"/>
                        </a:tabLst>
                        <a:defRPr sz="1800">
                          <a:solidFill>
                            <a:srgbClr val="000000"/>
                          </a:solidFill>
                          <a:uFillTx/>
                        </a:defRPr>
                      </a:pPr>
                      <a:r>
                        <a:rPr>
                          <a:solidFill>
                            <a:srgbClr val="FFFFFF"/>
                          </a:solidFill>
                          <a:uFill>
                            <a:solidFill>
                              <a:srgbClr val="0048AA"/>
                            </a:solidFill>
                          </a:uFill>
                        </a:rPr>
                        <a:t>construct</a:t>
                      </a:r>
                    </a:p>
                  </a:txBody>
                  <a:tcPr marL="50800" marR="50800" marT="50800" marB="50800" anchor="ctr" anchorCtr="0" horzOverflow="overflow"/>
                </a:tc>
                <a:tc>
                  <a:txBody>
                    <a:bodyPr/>
                    <a:lstStyle/>
                    <a:p>
                      <a:pPr marL="58702" marR="58702" defTabSz="1295400">
                        <a:lnSpc>
                          <a:spcPts val="4100"/>
                        </a:lnSpc>
                        <a:defRPr sz="1800">
                          <a:uFillTx/>
                        </a:defRPr>
                      </a:pPr>
                      <a:r>
                        <a:rPr sz="2000">
                          <a:uFill>
                            <a:solidFill>
                              <a:srgbClr val="000000"/>
                            </a:solidFill>
                          </a:uFill>
                          <a:latin typeface="Times Roman"/>
                          <a:ea typeface="Times Roman"/>
                          <a:cs typeface="Times Roman"/>
                          <a:sym typeface="Times Roman"/>
                        </a:rPr>
                        <a:t>1</a:t>
                      </a:r>
                    </a:p>
                  </a:txBody>
                  <a:tcPr marL="50800" marR="50800" marT="50800" marB="50800" anchor="ctr" anchorCtr="0" horzOverflow="overflow"/>
                </a:tc>
                <a:tc>
                  <a:txBody>
                    <a:bodyPr/>
                    <a:lstStyle/>
                    <a:p>
                      <a:pPr marL="58702" marR="58702" defTabSz="1295400">
                        <a:lnSpc>
                          <a:spcPts val="4100"/>
                        </a:lnSpc>
                        <a:defRPr sz="1800">
                          <a:uFillTx/>
                        </a:defRPr>
                      </a:pPr>
                      <a:r>
                        <a:rPr sz="2000">
                          <a:uFill>
                            <a:solidFill>
                              <a:srgbClr val="000000"/>
                            </a:solidFill>
                          </a:uFill>
                          <a:latin typeface="Times Roman"/>
                          <a:ea typeface="Times Roman"/>
                          <a:cs typeface="Times Roman"/>
                          <a:sym typeface="Times Roman"/>
                        </a:rPr>
                        <a:t>1</a:t>
                      </a:r>
                    </a:p>
                  </a:txBody>
                  <a:tcPr marL="50800" marR="50800" marT="50800" marB="50800" anchor="ctr" anchorCtr="0" horzOverflow="overflow"/>
                </a:tc>
                <a:tc>
                  <a:txBody>
                    <a:bodyPr/>
                    <a:lstStyle/>
                    <a:p>
                      <a:pPr marL="58702" marR="58702" defTabSz="1295400">
                        <a:lnSpc>
                          <a:spcPts val="4100"/>
                        </a:lnSpc>
                        <a:defRPr sz="1800">
                          <a:uFillTx/>
                        </a:defRPr>
                      </a:pPr>
                      <a:r>
                        <a:rPr sz="2000">
                          <a:uFill>
                            <a:solidFill>
                              <a:srgbClr val="000000"/>
                            </a:solidFill>
                          </a:uFill>
                          <a:latin typeface="Times Roman"/>
                          <a:ea typeface="Times Roman"/>
                          <a:cs typeface="Times Roman"/>
                          <a:sym typeface="Times Roman"/>
                        </a:rPr>
                        <a:t>1</a:t>
                      </a:r>
                    </a:p>
                  </a:txBody>
                  <a:tcPr marL="50800" marR="50800" marT="50800" marB="50800" anchor="ctr" anchorCtr="0" horzOverflow="overflow">
                    <a:lnR w="28575">
                      <a:miter lim="400000"/>
                    </a:lnR>
                  </a:tcPr>
                </a:tc>
              </a:tr>
              <a:tr h="669925">
                <a:tc>
                  <a:txBody>
                    <a:bodyPr/>
                    <a:lstStyle/>
                    <a:p>
                      <a:pPr marL="57799" marR="57799" defTabSz="1295400">
                        <a:lnSpc>
                          <a:spcPts val="4700"/>
                        </a:lnSpc>
                        <a:tabLst>
                          <a:tab pos="800100" algn="l"/>
                        </a:tabLst>
                        <a:defRPr sz="1800">
                          <a:solidFill>
                            <a:srgbClr val="000000"/>
                          </a:solidFill>
                          <a:uFillTx/>
                        </a:defRPr>
                      </a:pPr>
                      <a:r>
                        <a:rPr>
                          <a:solidFill>
                            <a:srgbClr val="FFFFFF"/>
                          </a:solidFill>
                          <a:uFill>
                            <a:solidFill>
                              <a:srgbClr val="0048AA"/>
                            </a:solidFill>
                          </a:uFill>
                        </a:rPr>
                        <a:t>push</a:t>
                      </a:r>
                    </a:p>
                  </a:txBody>
                  <a:tcPr marL="50800" marR="50800" marT="50800" marB="50800" anchor="ctr" anchorCtr="0" horzOverflow="overflow"/>
                </a:tc>
                <a:tc>
                  <a:txBody>
                    <a:bodyPr/>
                    <a:lstStyle/>
                    <a:p>
                      <a:pPr marL="58702" marR="58702" defTabSz="1295400">
                        <a:lnSpc>
                          <a:spcPts val="4100"/>
                        </a:lnSpc>
                        <a:defRPr sz="1800">
                          <a:uFillTx/>
                        </a:defRPr>
                      </a:pPr>
                      <a:r>
                        <a:rPr sz="2000">
                          <a:uFill>
                            <a:solidFill>
                              <a:srgbClr val="000000"/>
                            </a:solidFill>
                          </a:uFill>
                          <a:latin typeface="Times Roman"/>
                          <a:ea typeface="Times Roman"/>
                          <a:cs typeface="Times Roman"/>
                          <a:sym typeface="Times Roman"/>
                        </a:rPr>
                        <a:t>1</a:t>
                      </a:r>
                    </a:p>
                  </a:txBody>
                  <a:tcPr marL="50800" marR="50800" marT="50800" marB="50800" anchor="ctr" anchorCtr="0" horzOverflow="overflow"/>
                </a:tc>
                <a:tc>
                  <a:txBody>
                    <a:bodyPr/>
                    <a:lstStyle/>
                    <a:p>
                      <a:pPr marL="58702" marR="58702" defTabSz="1295400">
                        <a:lnSpc>
                          <a:spcPts val="4100"/>
                        </a:lnSpc>
                        <a:defRPr sz="1800">
                          <a:uFillTx/>
                        </a:defRPr>
                      </a:pPr>
                      <a:r>
                        <a:rPr i="1" sz="2000">
                          <a:uFill>
                            <a:solidFill>
                              <a:srgbClr val="000000"/>
                            </a:solidFill>
                          </a:uFill>
                          <a:latin typeface="Times Roman"/>
                          <a:ea typeface="Times Roman"/>
                          <a:cs typeface="Times Roman"/>
                          <a:sym typeface="Times Roman"/>
                        </a:rPr>
                        <a:t>N</a:t>
                      </a:r>
                    </a:p>
                  </a:txBody>
                  <a:tcPr marL="50800" marR="50800" marT="50800" marB="50800" anchor="ctr" anchorCtr="0" horzOverflow="overflow"/>
                </a:tc>
                <a:tc>
                  <a:txBody>
                    <a:bodyPr/>
                    <a:lstStyle/>
                    <a:p>
                      <a:pPr marL="58702" marR="58702" defTabSz="1295400">
                        <a:lnSpc>
                          <a:spcPts val="4100"/>
                        </a:lnSpc>
                        <a:defRPr sz="1800">
                          <a:uFillTx/>
                        </a:defRPr>
                      </a:pPr>
                      <a:r>
                        <a:rPr sz="2000">
                          <a:uFill>
                            <a:solidFill>
                              <a:srgbClr val="000000"/>
                            </a:solidFill>
                          </a:uFill>
                          <a:latin typeface="Times Roman"/>
                          <a:ea typeface="Times Roman"/>
                          <a:cs typeface="Times Roman"/>
                          <a:sym typeface="Times Roman"/>
                        </a:rPr>
                        <a:t>1</a:t>
                      </a:r>
                    </a:p>
                  </a:txBody>
                  <a:tcPr marL="50800" marR="50800" marT="50800" marB="50800" anchor="ctr" anchorCtr="0" horzOverflow="overflow">
                    <a:lnR w="28575">
                      <a:miter lim="400000"/>
                    </a:lnR>
                  </a:tcPr>
                </a:tc>
              </a:tr>
              <a:tr h="669925">
                <a:tc>
                  <a:txBody>
                    <a:bodyPr/>
                    <a:lstStyle/>
                    <a:p>
                      <a:pPr marL="57799" marR="57799" defTabSz="1295400">
                        <a:lnSpc>
                          <a:spcPts val="4700"/>
                        </a:lnSpc>
                        <a:tabLst>
                          <a:tab pos="800100" algn="l"/>
                        </a:tabLst>
                        <a:defRPr sz="1800">
                          <a:solidFill>
                            <a:srgbClr val="000000"/>
                          </a:solidFill>
                          <a:uFillTx/>
                        </a:defRPr>
                      </a:pPr>
                      <a:r>
                        <a:rPr>
                          <a:solidFill>
                            <a:srgbClr val="FFFFFF"/>
                          </a:solidFill>
                          <a:uFill>
                            <a:solidFill>
                              <a:srgbClr val="0048AA"/>
                            </a:solidFill>
                          </a:uFill>
                        </a:rPr>
                        <a:t>pop</a:t>
                      </a:r>
                    </a:p>
                  </a:txBody>
                  <a:tcPr marL="50800" marR="50800" marT="50800" marB="50800" anchor="ctr" anchorCtr="0" horzOverflow="overflow">
                    <a:lnB w="28575">
                      <a:miter lim="400000"/>
                    </a:lnB>
                  </a:tcPr>
                </a:tc>
                <a:tc>
                  <a:txBody>
                    <a:bodyPr/>
                    <a:lstStyle/>
                    <a:p>
                      <a:pPr marL="58702" marR="58702" defTabSz="1295400">
                        <a:lnSpc>
                          <a:spcPts val="4100"/>
                        </a:lnSpc>
                        <a:defRPr sz="1800">
                          <a:uFillTx/>
                        </a:defRPr>
                      </a:pPr>
                      <a:r>
                        <a:rPr sz="2000">
                          <a:uFill>
                            <a:solidFill>
                              <a:srgbClr val="000000"/>
                            </a:solidFill>
                          </a:uFill>
                          <a:latin typeface="Times Roman"/>
                          <a:ea typeface="Times Roman"/>
                          <a:cs typeface="Times Roman"/>
                          <a:sym typeface="Times Roman"/>
                        </a:rPr>
                        <a:t>1</a:t>
                      </a:r>
                    </a:p>
                  </a:txBody>
                  <a:tcPr marL="50800" marR="50800" marT="50800" marB="50800" anchor="ctr" anchorCtr="0" horzOverflow="overflow">
                    <a:lnB w="28575">
                      <a:miter lim="400000"/>
                    </a:lnB>
                  </a:tcPr>
                </a:tc>
                <a:tc>
                  <a:txBody>
                    <a:bodyPr/>
                    <a:lstStyle/>
                    <a:p>
                      <a:pPr marL="58702" marR="58702" defTabSz="1295400">
                        <a:lnSpc>
                          <a:spcPts val="4100"/>
                        </a:lnSpc>
                        <a:defRPr sz="1800">
                          <a:uFillTx/>
                        </a:defRPr>
                      </a:pPr>
                      <a:r>
                        <a:rPr i="1" sz="2000">
                          <a:uFill>
                            <a:solidFill>
                              <a:srgbClr val="000000"/>
                            </a:solidFill>
                          </a:uFill>
                          <a:latin typeface="Times Roman"/>
                          <a:ea typeface="Times Roman"/>
                          <a:cs typeface="Times Roman"/>
                          <a:sym typeface="Times Roman"/>
                        </a:rPr>
                        <a:t>N</a:t>
                      </a:r>
                    </a:p>
                  </a:txBody>
                  <a:tcPr marL="50800" marR="50800" marT="50800" marB="50800" anchor="ctr" anchorCtr="0" horzOverflow="overflow">
                    <a:lnB w="28575">
                      <a:miter lim="400000"/>
                    </a:lnB>
                  </a:tcPr>
                </a:tc>
                <a:tc>
                  <a:txBody>
                    <a:bodyPr/>
                    <a:lstStyle/>
                    <a:p>
                      <a:pPr marL="58702" marR="58702" defTabSz="1295400">
                        <a:lnSpc>
                          <a:spcPts val="4100"/>
                        </a:lnSpc>
                        <a:defRPr sz="1800">
                          <a:uFillTx/>
                        </a:defRPr>
                      </a:pPr>
                      <a:r>
                        <a:rPr sz="2000">
                          <a:uFill>
                            <a:solidFill>
                              <a:srgbClr val="000000"/>
                            </a:solidFill>
                          </a:uFill>
                          <a:latin typeface="Times Roman"/>
                          <a:ea typeface="Times Roman"/>
                          <a:cs typeface="Times Roman"/>
                          <a:sym typeface="Times Roman"/>
                        </a:rPr>
                        <a:t>1</a:t>
                      </a:r>
                    </a:p>
                  </a:txBody>
                  <a:tcPr marL="50800" marR="50800" marT="50800" marB="50800" anchor="ctr" anchorCtr="0" horzOverflow="overflow">
                    <a:lnR w="28575">
                      <a:miter lim="400000"/>
                    </a:lnR>
                    <a:lnB w="28575">
                      <a:miter lim="400000"/>
                    </a:lnB>
                  </a:tcPr>
                </a:tc>
              </a:tr>
            </a:tbl>
          </a:graphicData>
        </a:graphic>
      </p:graphicFrame>
      <p:sp>
        <p:nvSpPr>
          <p:cNvPr id="224" name="doubling and…"/>
          <p:cNvSpPr txBox="1"/>
          <p:nvPr/>
        </p:nvSpPr>
        <p:spPr>
          <a:xfrm>
            <a:off x="10570897" y="7124700"/>
            <a:ext cx="2011962"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doubling and</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halving operations</a:t>
            </a:r>
          </a:p>
        </p:txBody>
      </p:sp>
      <p:sp>
        <p:nvSpPr>
          <p:cNvPr id="225" name="Line"/>
          <p:cNvSpPr/>
          <p:nvPr/>
        </p:nvSpPr>
        <p:spPr>
          <a:xfrm>
            <a:off x="6588190" y="7088512"/>
            <a:ext cx="3049907" cy="290246"/>
          </a:xfrm>
          <a:prstGeom prst="line">
            <a:avLst/>
          </a:prstGeom>
          <a:ln w="25400">
            <a:solidFill>
              <a:srgbClr val="8D3124"/>
            </a:solidFill>
            <a:headEnd type="triangle"/>
          </a:ln>
        </p:spPr>
        <p:txBody>
          <a:bodyPr lIns="0" tIns="0" rIns="0" bIns="0"/>
          <a:lstStyle/>
          <a:p>
            <a:pPr/>
          </a:p>
        </p:txBody>
      </p:sp>
      <p:sp>
        <p:nvSpPr>
          <p:cNvPr id="226" name="Line"/>
          <p:cNvSpPr/>
          <p:nvPr/>
        </p:nvSpPr>
        <p:spPr>
          <a:xfrm>
            <a:off x="6591300" y="6388100"/>
            <a:ext cx="3039559" cy="991232"/>
          </a:xfrm>
          <a:prstGeom prst="line">
            <a:avLst/>
          </a:prstGeom>
          <a:ln w="25400">
            <a:solidFill>
              <a:srgbClr val="8D3124"/>
            </a:solidFill>
            <a:headEnd type="triangle"/>
          </a:ln>
        </p:spPr>
        <p:txBody>
          <a:bodyPr lIns="0" tIns="0" rIns="0" bIns="0"/>
          <a:lstStyle/>
          <a:p>
            <a:pPr/>
          </a:p>
        </p:txBody>
      </p:sp>
      <p:sp>
        <p:nvSpPr>
          <p:cNvPr id="227" name="order of growth of running time for resizing stack with N items"/>
          <p:cNvSpPr txBox="1"/>
          <p:nvPr/>
        </p:nvSpPr>
        <p:spPr>
          <a:xfrm>
            <a:off x="2747150" y="8267700"/>
            <a:ext cx="5753101" cy="698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58702" marR="58702" defTabSz="1295400">
              <a:lnSpc>
                <a:spcPct val="120000"/>
              </a:lnSpc>
              <a:defRPr b="1" sz="1800">
                <a:uFill>
                  <a:solidFill>
                    <a:srgbClr val="000000"/>
                  </a:solidFill>
                </a:uFill>
                <a:latin typeface="Lucida Grande"/>
                <a:ea typeface="Lucida Grande"/>
                <a:cs typeface="Lucida Grande"/>
                <a:sym typeface="Lucida Grande"/>
              </a:defRPr>
            </a:pPr>
            <a:r>
              <a:t>order of growth of running time</a:t>
            </a:r>
            <a:br/>
            <a:r>
              <a:t>for resizing stack with N items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1">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21" grpId="1"/>
      <p:bldP build="whole" bldLvl="1" animBg="1" rev="0" advAuto="0" spid="223"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public class DoraemonBag…"/>
          <p:cNvSpPr txBox="1"/>
          <p:nvPr/>
        </p:nvSpPr>
        <p:spPr>
          <a:xfrm>
            <a:off x="5823992" y="375023"/>
            <a:ext cx="5071989" cy="927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7224" marR="7224" defTabSz="1295400">
              <a:lnSpc>
                <a:spcPct val="130000"/>
              </a:lnSpc>
              <a:defRPr sz="1700">
                <a:uFill>
                  <a:solidFill>
                    <a:srgbClr val="0433FF"/>
                  </a:solidFill>
                </a:uFill>
              </a:defRPr>
            </a:pPr>
            <a:r>
              <a:t>public class </a:t>
            </a:r>
            <a:r>
              <a:rPr b="1"/>
              <a:t>DoraemonBag</a:t>
            </a:r>
          </a:p>
          <a:p>
            <a:pPr marL="7224" marR="7224" defTabSz="1295400">
              <a:lnSpc>
                <a:spcPct val="130000"/>
              </a:lnSpc>
              <a:defRPr sz="1700">
                <a:uFill>
                  <a:solidFill>
                    <a:srgbClr val="0433FF"/>
                  </a:solidFill>
                </a:uFill>
              </a:defRPr>
            </a:pPr>
            <a:r>
              <a:t>{</a:t>
            </a:r>
          </a:p>
          <a:p>
            <a:pPr lvl="1" marL="7224" marR="7224" defTabSz="1295400">
              <a:lnSpc>
                <a:spcPct val="130000"/>
              </a:lnSpc>
              <a:defRPr sz="1700">
                <a:uFill>
                  <a:solidFill>
                    <a:srgbClr val="0433FF"/>
                  </a:solidFill>
                </a:uFill>
              </a:defRPr>
            </a:pPr>
            <a:r>
              <a:t>public DoraemonBag()</a:t>
            </a:r>
          </a:p>
          <a:p>
            <a:pPr lvl="1" marL="7224" marR="7224" defTabSz="1295400">
              <a:lnSpc>
                <a:spcPct val="130000"/>
              </a:lnSpc>
              <a:defRPr sz="1700">
                <a:uFill>
                  <a:solidFill>
                    <a:srgbClr val="0433FF"/>
                  </a:solidFill>
                </a:uFill>
              </a:defRPr>
            </a:pPr>
            <a:r>
              <a:t> {  s = new String[1];  } </a:t>
            </a:r>
          </a:p>
          <a:p>
            <a:pPr marL="7224" marR="7224" defTabSz="1295400">
              <a:lnSpc>
                <a:spcPct val="130000"/>
              </a:lnSpc>
              <a:defRPr sz="1700">
                <a:uFill>
                  <a:solidFill>
                    <a:srgbClr val="0433FF"/>
                  </a:solidFill>
                </a:uFill>
              </a:defRPr>
            </a:pPr>
          </a:p>
          <a:p>
            <a:pPr lvl="1" marL="7224" marR="7224" defTabSz="1295400">
              <a:lnSpc>
                <a:spcPct val="130000"/>
              </a:lnSpc>
              <a:defRPr sz="1700">
                <a:uFill>
                  <a:solidFill>
                    <a:srgbClr val="0433FF"/>
                  </a:solidFill>
                </a:uFill>
              </a:defRPr>
            </a:pPr>
            <a:r>
              <a:t> private void resize(int capacity)</a:t>
            </a:r>
            <a:br/>
            <a:r>
              <a:t> {</a:t>
            </a:r>
            <a:br/>
            <a:r>
              <a:t>    String[] copy = new String[capacity];</a:t>
            </a:r>
            <a:br/>
            <a:r>
              <a:t>    for (int i = 0; i &lt; N; i++)</a:t>
            </a:r>
            <a:br/>
            <a:r>
              <a:t>       copy[i] = s[i];</a:t>
            </a:r>
            <a:br/>
            <a:r>
              <a:t>    s = copy;</a:t>
            </a:r>
            <a:br/>
            <a:r>
              <a:t> }</a:t>
            </a:r>
          </a:p>
          <a:p>
            <a:pPr lvl="1" marL="7224" marR="7224" defTabSz="1295400">
              <a:lnSpc>
                <a:spcPct val="130000"/>
              </a:lnSpc>
              <a:defRPr sz="1700">
                <a:uFill>
                  <a:solidFill>
                    <a:srgbClr val="0433FF"/>
                  </a:solidFill>
                </a:uFill>
              </a:defRPr>
            </a:pPr>
          </a:p>
          <a:p>
            <a:pPr lvl="1" marL="7224" marR="7224" defTabSz="1295400">
              <a:lnSpc>
                <a:spcPct val="130000"/>
              </a:lnSpc>
              <a:defRPr sz="1700">
                <a:uFill>
                  <a:solidFill>
                    <a:srgbClr val="0433FF"/>
                  </a:solidFill>
                </a:uFill>
              </a:defRPr>
            </a:pPr>
            <a:r>
              <a:t>public void push(String item)</a:t>
            </a:r>
          </a:p>
          <a:p>
            <a:pPr lvl="1" marL="7224" marR="7224" defTabSz="1295400">
              <a:lnSpc>
                <a:spcPct val="130000"/>
              </a:lnSpc>
              <a:defRPr sz="1700">
                <a:uFill>
                  <a:solidFill>
                    <a:srgbClr val="0433FF"/>
                  </a:solidFill>
                </a:uFill>
              </a:defRPr>
            </a:pPr>
            <a:r>
              <a:t> {</a:t>
            </a:r>
          </a:p>
          <a:p>
            <a:pPr lvl="1" marL="7224" marR="7224" defTabSz="1295400">
              <a:lnSpc>
                <a:spcPct val="130000"/>
              </a:lnSpc>
              <a:defRPr sz="1700">
                <a:uFill>
                  <a:solidFill>
                    <a:srgbClr val="0433FF"/>
                  </a:solidFill>
                </a:uFill>
              </a:defRPr>
            </a:pPr>
            <a:r>
              <a:t>    if (N == s.length) resize(2 * s.length);</a:t>
            </a:r>
          </a:p>
          <a:p>
            <a:pPr lvl="1" marL="7224" marR="7224" defTabSz="1295400">
              <a:lnSpc>
                <a:spcPct val="130000"/>
              </a:lnSpc>
              <a:defRPr sz="1700">
                <a:uFill>
                  <a:solidFill>
                    <a:srgbClr val="0433FF"/>
                  </a:solidFill>
                </a:uFill>
              </a:defRPr>
            </a:pPr>
            <a:r>
              <a:t>    s[N++] = item;</a:t>
            </a:r>
          </a:p>
          <a:p>
            <a:pPr lvl="1" marL="7224" marR="7224" defTabSz="1295400">
              <a:lnSpc>
                <a:spcPct val="130000"/>
              </a:lnSpc>
              <a:defRPr sz="1700">
                <a:uFill>
                  <a:solidFill>
                    <a:srgbClr val="0433FF"/>
                  </a:solidFill>
                </a:uFill>
              </a:defRPr>
            </a:pPr>
            <a:r>
              <a:t> }</a:t>
            </a:r>
          </a:p>
          <a:p>
            <a:pPr lvl="1" marL="7224" marR="7224" defTabSz="1295400">
              <a:lnSpc>
                <a:spcPct val="130000"/>
              </a:lnSpc>
              <a:defRPr sz="1700">
                <a:uFill>
                  <a:solidFill>
                    <a:srgbClr val="0433FF"/>
                  </a:solidFill>
                </a:uFill>
              </a:defRPr>
            </a:pPr>
          </a:p>
          <a:p>
            <a:pPr lvl="1" marL="7224" marR="7224" defTabSz="1295400">
              <a:lnSpc>
                <a:spcPct val="130000"/>
              </a:lnSpc>
              <a:defRPr sz="1700">
                <a:uFill>
                  <a:solidFill>
                    <a:srgbClr val="0433FF"/>
                  </a:solidFill>
                </a:uFill>
              </a:defRPr>
            </a:pPr>
            <a:r>
              <a:t>public String pop()</a:t>
            </a:r>
            <a:br/>
            <a:r>
              <a:t> {</a:t>
            </a:r>
          </a:p>
          <a:p>
            <a:pPr lvl="1" marL="7224" marR="7224" defTabSz="1295400">
              <a:lnSpc>
                <a:spcPct val="130000"/>
              </a:lnSpc>
              <a:defRPr sz="1700">
                <a:uFill>
                  <a:solidFill>
                    <a:srgbClr val="0433FF"/>
                  </a:solidFill>
                </a:uFill>
              </a:defRPr>
            </a:pPr>
            <a:r>
              <a:t>    String item = s[--N];</a:t>
            </a:r>
          </a:p>
          <a:p>
            <a:pPr lvl="1" marL="7224" marR="7224" defTabSz="1295400">
              <a:lnSpc>
                <a:spcPct val="130000"/>
              </a:lnSpc>
              <a:defRPr sz="1700">
                <a:uFill>
                  <a:solidFill>
                    <a:srgbClr val="0433FF"/>
                  </a:solidFill>
                </a:uFill>
              </a:defRPr>
            </a:pPr>
            <a:r>
              <a:t>    s[N] = null;</a:t>
            </a:r>
          </a:p>
          <a:p>
            <a:pPr lvl="1" marL="7224" marR="7224" defTabSz="1295400">
              <a:lnSpc>
                <a:spcPct val="130000"/>
              </a:lnSpc>
              <a:defRPr sz="1700">
                <a:uFill>
                  <a:solidFill>
                    <a:srgbClr val="0433FF"/>
                  </a:solidFill>
                </a:uFill>
              </a:defRPr>
            </a:pPr>
            <a:r>
              <a:t>    if (N &gt; 0 &amp;&amp; N == s.length/4) resize(s.length/2);</a:t>
            </a:r>
          </a:p>
          <a:p>
            <a:pPr lvl="1" marL="7224" marR="7224" defTabSz="1295400">
              <a:lnSpc>
                <a:spcPct val="130000"/>
              </a:lnSpc>
              <a:defRPr sz="1700">
                <a:uFill>
                  <a:solidFill>
                    <a:srgbClr val="0433FF"/>
                  </a:solidFill>
                </a:uFill>
              </a:defRPr>
            </a:pPr>
            <a:r>
              <a:t>    return item;</a:t>
            </a:r>
          </a:p>
          <a:p>
            <a:pPr lvl="1" marL="7224" marR="7224" defTabSz="1295400">
              <a:lnSpc>
                <a:spcPct val="130000"/>
              </a:lnSpc>
              <a:defRPr sz="1700">
                <a:uFill>
                  <a:solidFill>
                    <a:srgbClr val="0433FF"/>
                  </a:solidFill>
                </a:uFill>
              </a:defRPr>
            </a:pPr>
            <a:r>
              <a:t> }</a:t>
            </a:r>
          </a:p>
          <a:p>
            <a:pPr lvl="1"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a:t>
            </a:r>
          </a:p>
        </p:txBody>
      </p:sp>
      <p:sp>
        <p:nvSpPr>
          <p:cNvPr id="233" name="public class DoraemonBag…"/>
          <p:cNvSpPr txBox="1"/>
          <p:nvPr/>
        </p:nvSpPr>
        <p:spPr>
          <a:xfrm>
            <a:off x="771474" y="454492"/>
            <a:ext cx="3025423" cy="861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7224" marR="7224" defTabSz="1295400">
              <a:lnSpc>
                <a:spcPct val="130000"/>
              </a:lnSpc>
              <a:defRPr sz="1700">
                <a:uFill>
                  <a:solidFill>
                    <a:srgbClr val="0433FF"/>
                  </a:solidFill>
                </a:uFill>
              </a:defRPr>
            </a:pPr>
            <a:r>
              <a:t>public class </a:t>
            </a:r>
            <a:r>
              <a:rPr b="1"/>
              <a:t>DoraemonBag</a:t>
            </a:r>
          </a:p>
          <a:p>
            <a:pPr marL="7224" marR="7224" defTabSz="1295400">
              <a:lnSpc>
                <a:spcPct val="130000"/>
              </a:lnSpc>
              <a:defRPr sz="1700">
                <a:uFill>
                  <a:solidFill>
                    <a:srgbClr val="0433FF"/>
                  </a:solidFill>
                </a:uFill>
              </a:defRPr>
            </a:pPr>
            <a:r>
              <a:t>{</a:t>
            </a:r>
            <a:br/>
            <a:r>
              <a:t>   private Node first = null;</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private class Node</a:t>
            </a:r>
          </a:p>
          <a:p>
            <a:pPr marL="7224" marR="7224" defTabSz="1295400">
              <a:lnSpc>
                <a:spcPct val="130000"/>
              </a:lnSpc>
              <a:defRPr sz="1700">
                <a:uFill>
                  <a:solidFill>
                    <a:srgbClr val="0433FF"/>
                  </a:solidFill>
                </a:uFill>
              </a:defRPr>
            </a:pPr>
            <a:r>
              <a:t>   {</a:t>
            </a:r>
            <a:br/>
            <a:r>
              <a:t>      String item;</a:t>
            </a:r>
            <a:br/>
            <a:r>
              <a:t>      Node next;</a:t>
            </a:r>
            <a:br/>
            <a:r>
              <a:t>   }</a:t>
            </a:r>
          </a:p>
          <a:p>
            <a:pPr marL="7224" marR="7224" defTabSz="1295400">
              <a:lnSpc>
                <a:spcPct val="130000"/>
              </a:lnSpc>
              <a:defRPr sz="1700">
                <a:uFill>
                  <a:solidFill>
                    <a:srgbClr val="0433FF"/>
                  </a:solidFill>
                </a:uFill>
              </a:defRPr>
            </a:pPr>
            <a:r>
              <a:t>   </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public void push(String item)</a:t>
            </a:r>
          </a:p>
          <a:p>
            <a:pPr marL="7224" marR="7224" defTabSz="1295400">
              <a:lnSpc>
                <a:spcPct val="130000"/>
              </a:lnSpc>
              <a:defRPr sz="1700">
                <a:uFill>
                  <a:solidFill>
                    <a:srgbClr val="0433FF"/>
                  </a:solidFill>
                </a:uFill>
              </a:defRPr>
            </a:pPr>
            <a:r>
              <a:t>   {</a:t>
            </a:r>
            <a:br/>
            <a:r>
              <a:t>      Node oldfirst = first;</a:t>
            </a:r>
            <a:br/>
            <a:r>
              <a:t>      first = new Node();</a:t>
            </a:r>
            <a:br/>
            <a:r>
              <a:t>      first.item = item;</a:t>
            </a:r>
            <a:br/>
            <a:r>
              <a:t>      first.next = oldfirst;</a:t>
            </a:r>
            <a:br/>
            <a:r>
              <a:t>   }</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public String pop()</a:t>
            </a:r>
          </a:p>
          <a:p>
            <a:pPr marL="7224" marR="7224" defTabSz="1295400">
              <a:lnSpc>
                <a:spcPct val="130000"/>
              </a:lnSpc>
              <a:defRPr sz="1700">
                <a:uFill>
                  <a:solidFill>
                    <a:srgbClr val="0433FF"/>
                  </a:solidFill>
                </a:uFill>
              </a:defRPr>
            </a:pPr>
            <a:r>
              <a:t>   {</a:t>
            </a:r>
            <a:br/>
            <a:r>
              <a:t>      String item = first.item;</a:t>
            </a:r>
            <a:br/>
            <a:r>
              <a:t>      first = first.next;</a:t>
            </a:r>
            <a:br/>
            <a:r>
              <a:t>      return item;</a:t>
            </a:r>
            <a:br/>
            <a:r>
              <a:t>   }</a:t>
            </a:r>
            <a:br/>
            <a:r>
              <a:t>}</a:t>
            </a:r>
          </a:p>
        </p:txBody>
      </p:sp>
      <p:sp>
        <p:nvSpPr>
          <p:cNvPr id="234" name="Which one is better?"/>
          <p:cNvSpPr txBox="1"/>
          <p:nvPr/>
        </p:nvSpPr>
        <p:spPr>
          <a:xfrm>
            <a:off x="3423994" y="235360"/>
            <a:ext cx="4995615" cy="5971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58702" indent="127000" defTabSz="1295400">
              <a:lnSpc>
                <a:spcPts val="3900"/>
              </a:lnSpc>
              <a:buClr>
                <a:srgbClr val="0048AA"/>
              </a:buClr>
              <a:buFont typeface="Lucida Sans Regular"/>
              <a:defRPr b="1" sz="3400">
                <a:uFill>
                  <a:solidFill>
                    <a:srgbClr val="000000"/>
                  </a:solidFill>
                </a:uFill>
              </a:defRPr>
            </a:lvl1pPr>
          </a:lstStyle>
          <a:p>
            <a:pPr>
              <a:defRPr b="0">
                <a:latin typeface="Lucida Sans Regular"/>
                <a:ea typeface="Lucida Sans Regular"/>
                <a:cs typeface="Lucida Sans Regular"/>
                <a:sym typeface="Lucida Sans Regular"/>
              </a:defRPr>
            </a:pPr>
            <a:r>
              <a:rPr b="1">
                <a:latin typeface="+mn-lt"/>
                <a:ea typeface="+mn-ea"/>
                <a:cs typeface="+mn-cs"/>
                <a:sym typeface="Helvetica"/>
              </a:rPr>
              <a:t>Which one is better?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tack implementations:  resizing array vs. linked list"/>
          <p:cNvSpPr txBox="1"/>
          <p:nvPr>
            <p:ph type="title"/>
          </p:nvPr>
        </p:nvSpPr>
        <p:spPr>
          <a:prstGeom prst="rect">
            <a:avLst/>
          </a:prstGeom>
        </p:spPr>
        <p:txBody>
          <a:bodyPr/>
          <a:lstStyle>
            <a:lvl1pPr>
              <a:defRPr b="1">
                <a:solidFill>
                  <a:schemeClr val="accent5"/>
                </a:solidFill>
              </a:defRPr>
            </a:lvl1pPr>
          </a:lstStyle>
          <a:p>
            <a:pPr/>
            <a:r>
              <a:t>Stack implementations:  resizing array vs. linked list</a:t>
            </a:r>
          </a:p>
        </p:txBody>
      </p:sp>
      <p:sp>
        <p:nvSpPr>
          <p:cNvPr id="237" name="Tradeoffs.  Can implement a stack with either resizing array or linked list; client can use interchangeably.  Which one is better?…"/>
          <p:cNvSpPr txBox="1"/>
          <p:nvPr>
            <p:ph type="body" idx="1"/>
          </p:nvPr>
        </p:nvSpPr>
        <p:spPr>
          <a:xfrm>
            <a:off x="363815" y="1270000"/>
            <a:ext cx="11828185" cy="8128000"/>
          </a:xfrm>
          <a:prstGeom prst="rect">
            <a:avLst/>
          </a:prstGeom>
        </p:spPr>
        <p:txBody>
          <a:bodyPr/>
          <a:lstStyle/>
          <a:p>
            <a:pPr indent="127000"/>
            <a:r>
              <a:t>T</a:t>
            </a:r>
            <a:r>
              <a:t>radeoffs.  </a:t>
            </a:r>
            <a:r>
              <a:t>Can implement a stack with either resizing array or linked list;</a:t>
            </a:r>
            <a:br/>
            <a:r>
              <a:t>client can use interchangeably.  </a:t>
            </a:r>
            <a:r>
              <a:rPr b="1">
                <a:latin typeface="+mn-lt"/>
                <a:ea typeface="+mn-ea"/>
                <a:cs typeface="+mn-cs"/>
                <a:sym typeface="Helvetica"/>
              </a:rPr>
              <a:t>Which one is better?</a:t>
            </a:r>
            <a:br/>
          </a:p>
          <a:p>
            <a:pPr indent="127000"/>
            <a:r>
              <a:t>Linked-list implementation.</a:t>
            </a:r>
          </a:p>
          <a:p>
            <a:pPr lvl="1" marL="1003300" indent="-368300"/>
            <a:r>
              <a:t>Every operation takes constant time in the </a:t>
            </a:r>
            <a:r>
              <a:rPr>
                <a:solidFill>
                  <a:srgbClr val="8D3124"/>
                </a:solidFill>
                <a:uFill>
                  <a:solidFill>
                    <a:srgbClr val="8D3124"/>
                  </a:solidFill>
                </a:uFill>
              </a:rPr>
              <a:t>worst case</a:t>
            </a:r>
            <a:r>
              <a:t>.</a:t>
            </a:r>
          </a:p>
          <a:p>
            <a:pPr lvl="1" marL="1003300" indent="-368300"/>
            <a:r>
              <a:t>Uses extra time and space to deal with the links. </a:t>
            </a:r>
            <a:br/>
            <a:endParaRPr>
              <a:solidFill>
                <a:srgbClr val="005493"/>
              </a:solidFill>
              <a:uFill>
                <a:solidFill>
                  <a:srgbClr val="0048AA"/>
                </a:solidFill>
              </a:uFill>
            </a:endParaRPr>
          </a:p>
          <a:p>
            <a:pPr indent="127000"/>
            <a:r>
              <a:rPr>
                <a:solidFill>
                  <a:srgbClr val="005493"/>
                </a:solidFill>
                <a:uFill>
                  <a:solidFill>
                    <a:srgbClr val="0048AA"/>
                  </a:solidFill>
                </a:uFill>
              </a:rPr>
              <a:t>Resizing-array implementation.</a:t>
            </a:r>
            <a:endParaRPr>
              <a:solidFill>
                <a:srgbClr val="005493"/>
              </a:solidFill>
              <a:uFill>
                <a:solidFill>
                  <a:srgbClr val="0048AA"/>
                </a:solidFill>
              </a:uFill>
            </a:endParaRPr>
          </a:p>
          <a:p>
            <a:pPr lvl="1" marL="1003300" indent="-368300"/>
            <a:r>
              <a:t>Every operation takes constant </a:t>
            </a:r>
            <a:r>
              <a:rPr>
                <a:solidFill>
                  <a:srgbClr val="8D3124"/>
                </a:solidFill>
                <a:uFill>
                  <a:solidFill>
                    <a:srgbClr val="8D3124"/>
                  </a:solidFill>
                </a:uFill>
              </a:rPr>
              <a:t>amortized</a:t>
            </a:r>
            <a:r>
              <a:t> time.</a:t>
            </a:r>
          </a:p>
          <a:p>
            <a:pPr lvl="1" marL="1003300" indent="-368300"/>
            <a:r>
              <a:t>Less wasted space.</a:t>
            </a:r>
          </a:p>
        </p:txBody>
      </p:sp>
      <p:sp>
        <p:nvSpPr>
          <p:cNvPr id="2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1" name="Group"/>
          <p:cNvGrpSpPr/>
          <p:nvPr/>
        </p:nvGrpSpPr>
        <p:grpSpPr>
          <a:xfrm>
            <a:off x="2592493" y="7090303"/>
            <a:ext cx="6335606" cy="1373824"/>
            <a:chOff x="0" y="0"/>
            <a:chExt cx="6335605" cy="1373823"/>
          </a:xfrm>
        </p:grpSpPr>
        <p:graphicFrame>
          <p:nvGraphicFramePr>
            <p:cNvPr id="239" name="表格 1"/>
            <p:cNvGraphicFramePr/>
            <p:nvPr/>
          </p:nvGraphicFramePr>
          <p:xfrm>
            <a:off x="1001605" y="0"/>
            <a:ext cx="5334001" cy="5588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660400"/>
                  <a:gridCol w="660400"/>
                  <a:gridCol w="660400"/>
                  <a:gridCol w="660400"/>
                  <a:gridCol w="660400"/>
                  <a:gridCol w="660400"/>
                  <a:gridCol w="660400"/>
                  <a:gridCol w="660400"/>
                </a:tblGrid>
                <a:tr h="495300">
                  <a:tc>
                    <a:txBody>
                      <a:bodyPr/>
                      <a:lstStyle/>
                      <a:p>
                        <a:pPr marL="58702" marR="58702" algn="ctr" defTabSz="1295400">
                          <a:lnSpc>
                            <a:spcPts val="3000"/>
                          </a:lnSpc>
                          <a:defRPr sz="1800"/>
                        </a:pPr>
                        <a:r>
                          <a:rPr sz="1400">
                            <a:uFill>
                              <a:solidFill>
                                <a:srgbClr val="000000"/>
                              </a:solidFill>
                            </a:uFill>
                            <a:latin typeface="+mn-lt"/>
                            <a:ea typeface="+mn-ea"/>
                            <a:cs typeface="+mn-cs"/>
                          </a:rPr>
                          <a:t>to</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be</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or</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sz="1400">
                            <a:uFill>
                              <a:solidFill>
                                <a:srgbClr val="000000"/>
                              </a:solidFill>
                            </a:uFill>
                            <a:latin typeface="+mn-lt"/>
                            <a:ea typeface="+mn-ea"/>
                            <a:cs typeface="+mn-cs"/>
                          </a:rPr>
                          <a:t>not</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i="1" sz="1400">
                            <a:uFill>
                              <a:solidFill>
                                <a:srgbClr val="000000"/>
                              </a:solidFill>
                            </a:uFill>
                            <a:latin typeface="Times New Roman"/>
                            <a:ea typeface="Times New Roman"/>
                            <a:cs typeface="Times New Roman"/>
                            <a:sym typeface="Times New Roman"/>
                          </a:rPr>
                          <a:t>null</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i="1" sz="1400">
                            <a:uFill>
                              <a:solidFill>
                                <a:srgbClr val="000000"/>
                              </a:solidFill>
                            </a:uFill>
                            <a:latin typeface="Times New Roman"/>
                            <a:ea typeface="Times New Roman"/>
                            <a:cs typeface="Times New Roman"/>
                            <a:sym typeface="Times New Roman"/>
                          </a:rPr>
                          <a:t>null</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i="1" sz="1400">
                            <a:uFill>
                              <a:solidFill>
                                <a:srgbClr val="000000"/>
                              </a:solidFill>
                            </a:uFill>
                            <a:latin typeface="Times New Roman"/>
                            <a:ea typeface="Times New Roman"/>
                            <a:cs typeface="Times New Roman"/>
                            <a:sym typeface="Times New Roman"/>
                          </a:rPr>
                          <a:t>null</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c>
                    <a:txBody>
                      <a:bodyPr/>
                      <a:lstStyle/>
                      <a:p>
                        <a:pPr marL="58702" marR="58702" algn="ctr" defTabSz="1295400">
                          <a:lnSpc>
                            <a:spcPts val="3000"/>
                          </a:lnSpc>
                          <a:defRPr sz="1800"/>
                        </a:pPr>
                        <a:r>
                          <a:rPr i="1" sz="1400">
                            <a:uFill>
                              <a:solidFill>
                                <a:srgbClr val="000000"/>
                              </a:solidFill>
                            </a:uFill>
                            <a:latin typeface="Times New Roman"/>
                            <a:ea typeface="Times New Roman"/>
                            <a:cs typeface="Times New Roman"/>
                            <a:sym typeface="Times New Roman"/>
                          </a:rPr>
                          <a:t>null</a:t>
                        </a:r>
                      </a:p>
                    </a:txBody>
                    <a:tcPr marL="50800" marR="50800" marT="50800" marB="50800" anchor="ctr" anchorCtr="0"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solidFill>
                        <a:srgbClr val="CBCBCB"/>
                      </a:solidFill>
                    </a:tcPr>
                  </a:tc>
                </a:tr>
              </a:tbl>
            </a:graphicData>
          </a:graphic>
        </p:graphicFrame>
        <p:sp>
          <p:nvSpPr>
            <p:cNvPr id="240" name="N = 4"/>
            <p:cNvSpPr/>
            <p:nvPr/>
          </p:nvSpPr>
          <p:spPr>
            <a:xfrm>
              <a:off x="0" y="10382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uFill>
                    <a:solidFill>
                      <a:srgbClr val="000000"/>
                    </a:solidFill>
                  </a:uFill>
                </a:defRPr>
              </a:lvl1pPr>
            </a:lstStyle>
            <a:p>
              <a:pPr/>
              <a:r>
                <a:t>N = 4</a:t>
              </a:r>
            </a:p>
          </p:txBody>
        </p:sp>
      </p:grpSp>
      <p:pic>
        <p:nvPicPr>
          <p:cNvPr id="242" name="LinkedListPush.pdf" descr="LinkedListPush.pdf"/>
          <p:cNvPicPr>
            <a:picLocks noChangeAspect="1"/>
          </p:cNvPicPr>
          <p:nvPr/>
        </p:nvPicPr>
        <p:blipFill>
          <a:blip r:embed="rId3">
            <a:extLst/>
          </a:blip>
          <a:srcRect l="8171" t="79683" r="0" b="5626"/>
          <a:stretch>
            <a:fillRect/>
          </a:stretch>
        </p:blipFill>
        <p:spPr>
          <a:xfrm>
            <a:off x="2590800" y="8039714"/>
            <a:ext cx="5961026" cy="1168401"/>
          </a:xfrm>
          <a:prstGeom prst="rect">
            <a:avLst/>
          </a:prstGeom>
          <a:ln w="12700"/>
        </p:spPr>
      </p:pic>
      <p:sp>
        <p:nvSpPr>
          <p:cNvPr id="243" name="???"/>
          <p:cNvSpPr txBox="1"/>
          <p:nvPr/>
        </p:nvSpPr>
        <p:spPr>
          <a:xfrm>
            <a:off x="545677" y="7683755"/>
            <a:ext cx="855930"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a:t>
            </a:r>
          </a:p>
        </p:txBody>
      </p:sp>
      <p:sp>
        <p:nvSpPr>
          <p:cNvPr id="244" name="Line"/>
          <p:cNvSpPr/>
          <p:nvPr/>
        </p:nvSpPr>
        <p:spPr>
          <a:xfrm flipV="1">
            <a:off x="918445" y="6385586"/>
            <a:ext cx="1270001" cy="1270001"/>
          </a:xfrm>
          <a:prstGeom prst="line">
            <a:avLst/>
          </a:prstGeom>
          <a:ln w="25400">
            <a:solidFill>
              <a:srgbClr val="8D3124"/>
            </a:solidFill>
            <a:tailEnd type="triangle"/>
          </a:ln>
        </p:spPr>
        <p:txBody>
          <a:bodyPr lIns="0" tIns="0" rIns="0" bIns="0"/>
          <a:lstStyle/>
          <a:p>
            <a:pPr marL="7224" marR="7224" defTabSz="1295400">
              <a:lnSpc>
                <a:spcPct val="120000"/>
              </a:lnSpc>
              <a:defRPr b="1" sz="2000">
                <a:uFill>
                  <a:solidFill>
                    <a:srgbClr val="000000"/>
                  </a:solidFill>
                </a:u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7">
                                            <p:txEl>
                                              <p:pRg st="1" end="1"/>
                                            </p:txEl>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7">
                                            <p:txEl>
                                              <p:pRg st="2" end="2"/>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37">
                                            <p:txEl>
                                              <p:pRg st="3" end="3"/>
                                            </p:txEl>
                                          </p:spTgt>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2" fill="hold">
                                  <p:stCondLst>
                                    <p:cond delay="0"/>
                                  </p:stCondLst>
                                  <p:iterate type="el" backwards="0">
                                    <p:tmAbs val="0"/>
                                  </p:iterate>
                                  <p:childTnLst>
                                    <p:set>
                                      <p:cBhvr>
                                        <p:cTn id="13" fill="hold"/>
                                        <p:tgtEl>
                                          <p:spTgt spid="24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237">
                                            <p:txEl>
                                              <p:pRg st="4" end="4"/>
                                            </p:txEl>
                                          </p:spTgt>
                                        </p:tgtEl>
                                        <p:attrNameLst>
                                          <p:attrName>style.visibility</p:attrName>
                                        </p:attrNameLst>
                                      </p:cBhvr>
                                      <p:to>
                                        <p:strVal val="visible"/>
                                      </p:to>
                                    </p:set>
                                  </p:childTnLst>
                                </p:cTn>
                              </p:par>
                              <p:par>
                                <p:cTn id="18" presetClass="entr" nodeType="withEffect" presetSubtype="0" presetID="1" grpId="1" fill="hold">
                                  <p:stCondLst>
                                    <p:cond delay="0"/>
                                  </p:stCondLst>
                                  <p:iterate type="el" backwards="0">
                                    <p:tmAbs val="0"/>
                                  </p:iterate>
                                  <p:childTnLst>
                                    <p:set>
                                      <p:cBhvr>
                                        <p:cTn id="19" fill="hold"/>
                                        <p:tgtEl>
                                          <p:spTgt spid="237">
                                            <p:txEl>
                                              <p:pRg st="5" end="5"/>
                                            </p:txEl>
                                          </p:spTgt>
                                        </p:tgtEl>
                                        <p:attrNameLst>
                                          <p:attrName>style.visibility</p:attrName>
                                        </p:attrNameLst>
                                      </p:cBhvr>
                                      <p:to>
                                        <p:strVal val="visible"/>
                                      </p:to>
                                    </p:set>
                                  </p:childTnLst>
                                </p:cTn>
                              </p:par>
                              <p:par>
                                <p:cTn id="20" presetClass="entr" nodeType="withEffect" presetSubtype="0" presetID="1" grpId="1" fill="hold">
                                  <p:stCondLst>
                                    <p:cond delay="0"/>
                                  </p:stCondLst>
                                  <p:iterate type="el" backwards="0">
                                    <p:tmAbs val="0"/>
                                  </p:iterate>
                                  <p:childTnLst>
                                    <p:set>
                                      <p:cBhvr>
                                        <p:cTn id="21" fill="hold"/>
                                        <p:tgtEl>
                                          <p:spTgt spid="237">
                                            <p:txEl>
                                              <p:pRg st="6" end="6"/>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3" fill="hold">
                                  <p:stCondLst>
                                    <p:cond delay="0"/>
                                  </p:stCondLst>
                                  <p:iterate type="el" backwards="0">
                                    <p:tmAbs val="0"/>
                                  </p:iterate>
                                  <p:childTnLst>
                                    <p:set>
                                      <p:cBhvr>
                                        <p:cTn id="24" fill="hold"/>
                                        <p:tgtEl>
                                          <p:spTgt spid="2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4" fill="hold">
                                  <p:stCondLst>
                                    <p:cond delay="0"/>
                                  </p:stCondLst>
                                  <p:iterate type="el" backwards="0">
                                    <p:tmAbs val="0"/>
                                  </p:iterate>
                                  <p:childTnLst>
                                    <p:set>
                                      <p:cBhvr>
                                        <p:cTn id="28" fill="hold"/>
                                        <p:tgtEl>
                                          <p:spTgt spid="244"/>
                                        </p:tgtEl>
                                        <p:attrNameLst>
                                          <p:attrName>style.visibility</p:attrName>
                                        </p:attrNameLst>
                                      </p:cBhvr>
                                      <p:to>
                                        <p:strVal val="visible"/>
                                      </p:to>
                                    </p:set>
                                    <p:anim calcmode="lin" valueType="num">
                                      <p:cBhvr>
                                        <p:cTn id="29" dur="1000" fill="hold"/>
                                        <p:tgtEl>
                                          <p:spTgt spid="244"/>
                                        </p:tgtEl>
                                        <p:attrNameLst>
                                          <p:attrName>ppt_x</p:attrName>
                                        </p:attrNameLst>
                                      </p:cBhvr>
                                      <p:tavLst>
                                        <p:tav tm="0">
                                          <p:val>
                                            <p:strVal val="0-#ppt_w/2"/>
                                          </p:val>
                                        </p:tav>
                                        <p:tav tm="100000">
                                          <p:val>
                                            <p:strVal val="#ppt_x"/>
                                          </p:val>
                                        </p:tav>
                                      </p:tavLst>
                                    </p:anim>
                                    <p:anim calcmode="lin" valueType="num">
                                      <p:cBhvr>
                                        <p:cTn id="30" dur="1000" fill="hold"/>
                                        <p:tgtEl>
                                          <p:spTgt spid="24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5" fill="hold">
                                  <p:stCondLst>
                                    <p:cond delay="0"/>
                                  </p:stCondLst>
                                  <p:iterate type="el" backwards="0">
                                    <p:tmAbs val="0"/>
                                  </p:iterate>
                                  <p:childTnLst>
                                    <p:set>
                                      <p:cBhvr>
                                        <p:cTn id="34" fill="hold"/>
                                        <p:tgtEl>
                                          <p:spTgt spid="243"/>
                                        </p:tgtEl>
                                        <p:attrNameLst>
                                          <p:attrName>style.visibility</p:attrName>
                                        </p:attrNameLst>
                                      </p:cBhvr>
                                      <p:to>
                                        <p:strVal val="visible"/>
                                      </p:to>
                                    </p:set>
                                    <p:anim calcmode="lin" valueType="num">
                                      <p:cBhvr>
                                        <p:cTn id="35" dur="1000" fill="hold"/>
                                        <p:tgtEl>
                                          <p:spTgt spid="243"/>
                                        </p:tgtEl>
                                        <p:attrNameLst>
                                          <p:attrName>ppt_x</p:attrName>
                                        </p:attrNameLst>
                                      </p:cBhvr>
                                      <p:tavLst>
                                        <p:tav tm="0">
                                          <p:val>
                                            <p:strVal val="0-#ppt_w/2"/>
                                          </p:val>
                                        </p:tav>
                                        <p:tav tm="100000">
                                          <p:val>
                                            <p:strVal val="#ppt_x"/>
                                          </p:val>
                                        </p:tav>
                                      </p:tavLst>
                                    </p:anim>
                                    <p:anim calcmode="lin" valueType="num">
                                      <p:cBhvr>
                                        <p:cTn id="36" dur="1000" fill="hold"/>
                                        <p:tgtEl>
                                          <p:spTgt spid="2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37" grpId="1"/>
      <p:bldP build="whole" bldLvl="1" animBg="1" rev="0" advAuto="0" spid="241" grpId="3"/>
      <p:bldP build="whole" bldLvl="1" animBg="1" rev="0" advAuto="0" spid="243" grpId="5"/>
      <p:bldP build="whole" bldLvl="1" animBg="1" rev="0" advAuto="0" spid="242" grpId="2"/>
      <p:bldP build="whole" bldLvl="1" animBg="1" rev="0" advAuto="0" spid="244" grpId="4"/>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8" name="Stack implementations:  resizing array vs. linked list"/>
          <p:cNvSpPr txBox="1"/>
          <p:nvPr>
            <p:ph type="title"/>
          </p:nvPr>
        </p:nvSpPr>
        <p:spPr>
          <a:prstGeom prst="rect">
            <a:avLst/>
          </a:prstGeom>
        </p:spPr>
        <p:txBody>
          <a:bodyPr/>
          <a:lstStyle>
            <a:lvl1pPr>
              <a:defRPr b="1">
                <a:solidFill>
                  <a:schemeClr val="accent5"/>
                </a:solidFill>
              </a:defRPr>
            </a:lvl1pPr>
          </a:lstStyle>
          <a:p>
            <a:pPr/>
            <a:r>
              <a:t>Stack implementations:  resizing array vs. linked list</a:t>
            </a:r>
          </a:p>
        </p:txBody>
      </p:sp>
      <p:sp>
        <p:nvSpPr>
          <p:cNvPr id="249" name="Tradeoffs.…"/>
          <p:cNvSpPr txBox="1"/>
          <p:nvPr>
            <p:ph type="body" idx="1"/>
          </p:nvPr>
        </p:nvSpPr>
        <p:spPr>
          <a:xfrm>
            <a:off x="363815" y="1270000"/>
            <a:ext cx="11828185" cy="8128000"/>
          </a:xfrm>
          <a:prstGeom prst="rect">
            <a:avLst/>
          </a:prstGeom>
        </p:spPr>
        <p:txBody>
          <a:bodyPr/>
          <a:lstStyle/>
          <a:p>
            <a:pPr indent="127000">
              <a:defRPr sz="3200"/>
            </a:pPr>
            <a:r>
              <a:t>T</a:t>
            </a:r>
            <a:r>
              <a:t>radeoffs.  </a:t>
            </a:r>
          </a:p>
          <a:p>
            <a:pPr indent="127000">
              <a:defRPr sz="3200"/>
            </a:pPr>
            <a:r>
              <a:t>Can implement a stack with either resizing array or linked list; client can use interchangeably.  </a:t>
            </a:r>
          </a:p>
          <a:p>
            <a:pPr indent="127000">
              <a:defRPr sz="3200"/>
            </a:pPr>
          </a:p>
          <a:p>
            <a:pPr indent="127000">
              <a:defRPr sz="3200"/>
            </a:pPr>
          </a:p>
          <a:p>
            <a:pPr indent="127000">
              <a:defRPr sz="3200"/>
            </a:pPr>
          </a:p>
          <a:p>
            <a:pPr indent="127000">
              <a:defRPr sz="3200"/>
            </a:pPr>
          </a:p>
          <a:p>
            <a:pPr indent="127000">
              <a:defRPr sz="3200"/>
            </a:pPr>
            <a:r>
              <a:t>Which one is better?</a:t>
            </a:r>
            <a:br/>
          </a:p>
        </p:txBody>
      </p:sp>
      <p:sp>
        <p:nvSpPr>
          <p:cNvPr id="250"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1" name="Image" descr="Image"/>
          <p:cNvPicPr>
            <a:picLocks noChangeAspect="1"/>
          </p:cNvPicPr>
          <p:nvPr/>
        </p:nvPicPr>
        <p:blipFill>
          <a:blip r:embed="rId3">
            <a:extLst/>
          </a:blip>
          <a:stretch>
            <a:fillRect/>
          </a:stretch>
        </p:blipFill>
        <p:spPr>
          <a:xfrm>
            <a:off x="5891304" y="3010582"/>
            <a:ext cx="6103078" cy="6322787"/>
          </a:xfrm>
          <a:prstGeom prst="rect">
            <a:avLst/>
          </a:prstGeom>
          <a:ln w="12700"/>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6" name="endpapers.pdf" descr="endpapers.pdf"/>
          <p:cNvPicPr>
            <a:picLocks noChangeAspect="1"/>
          </p:cNvPicPr>
          <p:nvPr/>
        </p:nvPicPr>
        <p:blipFill>
          <a:blip r:embed="rId3">
            <a:alphaModFix amt="20000"/>
            <a:extLst/>
          </a:blip>
          <a:srcRect l="24870" t="6296" r="16541" b="31489"/>
          <a:stretch>
            <a:fillRect/>
          </a:stretch>
        </p:blipFill>
        <p:spPr>
          <a:xfrm rot="16199962">
            <a:off x="1612900" y="-1612901"/>
            <a:ext cx="9779001" cy="13004801"/>
          </a:xfrm>
          <a:prstGeom prst="rect">
            <a:avLst/>
          </a:prstGeom>
          <a:ln w="12700"/>
        </p:spPr>
      </p:pic>
      <p:sp>
        <p:nvSpPr>
          <p:cNvPr id="97" name="Unknown Array Size Problem"/>
          <p:cNvSpPr txBox="1"/>
          <p:nvPr>
            <p:ph type="title"/>
          </p:nvPr>
        </p:nvSpPr>
        <p:spPr>
          <a:xfrm>
            <a:off x="1629351" y="3517780"/>
            <a:ext cx="10008316" cy="1569214"/>
          </a:xfrm>
          <a:prstGeom prst="rect">
            <a:avLst/>
          </a:prstGeom>
        </p:spPr>
        <p:txBody>
          <a:bodyPr/>
          <a:lstStyle>
            <a:lvl1pPr>
              <a:defRPr spc="222" sz="5550"/>
            </a:lvl1pPr>
          </a:lstStyle>
          <a:p>
            <a:pPr/>
            <a:r>
              <a:t>Unknown Array Size Problem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256" name="Line"/>
          <p:cNvSpPr/>
          <p:nvPr/>
        </p:nvSpPr>
        <p:spPr>
          <a:xfrm>
            <a:off x="5638756" y="4000501"/>
            <a:ext cx="6516025" cy="1"/>
          </a:xfrm>
          <a:prstGeom prst="line">
            <a:avLst/>
          </a:prstGeom>
          <a:ln w="19050">
            <a:solidFill>
              <a:srgbClr val="000000"/>
            </a:solidFill>
          </a:ln>
        </p:spPr>
        <p:txBody>
          <a:bodyPr lIns="0" tIns="0" rIns="0" bIns="0"/>
          <a:lstStyle/>
          <a:p>
            <a:pPr/>
          </a:p>
        </p:txBody>
      </p:sp>
      <p:sp>
        <p:nvSpPr>
          <p:cNvPr id="257" name="Analysis of Algorithms"/>
          <p:cNvSpPr txBox="1"/>
          <p:nvPr>
            <p:ph type="title"/>
          </p:nvPr>
        </p:nvSpPr>
        <p:spPr>
          <a:prstGeom prst="rect">
            <a:avLst/>
          </a:prstGeom>
        </p:spPr>
        <p:txBody>
          <a:bodyPr/>
          <a:lstStyle/>
          <a:p>
            <a:pPr/>
            <a:r>
              <a:t>Analysis of Algorithms</a:t>
            </a:r>
          </a:p>
        </p:txBody>
      </p:sp>
      <p:sp>
        <p:nvSpPr>
          <p:cNvPr id="258" name="memory analysis"/>
          <p:cNvSpPr txBox="1"/>
          <p:nvPr>
            <p:ph type="body" sz="half" idx="1"/>
          </p:nvPr>
        </p:nvSpPr>
        <p:spPr>
          <a:prstGeom prst="rect">
            <a:avLst/>
          </a:prstGeom>
        </p:spPr>
        <p:txBody>
          <a:bodyPr/>
          <a:lstStyle/>
          <a:p>
            <a:pPr lvl="1" marL="443088"/>
            <a:r>
              <a:t>memory analysis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Basics"/>
          <p:cNvSpPr txBox="1"/>
          <p:nvPr>
            <p:ph type="title"/>
          </p:nvPr>
        </p:nvSpPr>
        <p:spPr>
          <a:prstGeom prst="rect">
            <a:avLst/>
          </a:prstGeom>
        </p:spPr>
        <p:txBody>
          <a:bodyPr/>
          <a:lstStyle/>
          <a:p>
            <a:pPr/>
            <a:r>
              <a:t>Basics</a:t>
            </a:r>
          </a:p>
        </p:txBody>
      </p:sp>
      <p:sp>
        <p:nvSpPr>
          <p:cNvPr id="261" name="Bit.  0 or 1.…"/>
          <p:cNvSpPr txBox="1"/>
          <p:nvPr>
            <p:ph type="body" idx="1"/>
          </p:nvPr>
        </p:nvSpPr>
        <p:spPr>
          <a:prstGeom prst="rect">
            <a:avLst/>
          </a:prstGeom>
        </p:spPr>
        <p:txBody>
          <a:bodyPr/>
          <a:lstStyle/>
          <a:p>
            <a:pPr indent="127000"/>
            <a:r>
              <a:t>Bit.  </a:t>
            </a:r>
            <a:r>
              <a:t>0 or 1.</a:t>
            </a:r>
          </a:p>
          <a:p>
            <a:pPr indent="127000"/>
            <a:r>
              <a:t>Byte.  </a:t>
            </a:r>
            <a:r>
              <a:t>8 bits.</a:t>
            </a:r>
          </a:p>
          <a:p>
            <a:pPr indent="127000"/>
            <a:r>
              <a:t>Megabyte (MB).  </a:t>
            </a:r>
            <a:r>
              <a:t>1 million or 2</a:t>
            </a:r>
            <a:r>
              <a:rPr baseline="31999"/>
              <a:t>20</a:t>
            </a:r>
            <a:r>
              <a:t> bytes.</a:t>
            </a:r>
          </a:p>
          <a:p>
            <a:pPr indent="127000"/>
            <a:r>
              <a:t>Gigabyte (GB).    </a:t>
            </a:r>
            <a:r>
              <a:t>1 billion or 2</a:t>
            </a:r>
            <a:r>
              <a:rPr baseline="31999"/>
              <a:t>30</a:t>
            </a:r>
            <a:r>
              <a:t> bytes.</a:t>
            </a:r>
          </a:p>
          <a:p>
            <a:pPr indent="127000"/>
          </a:p>
          <a:p>
            <a:pPr indent="127000"/>
          </a:p>
          <a:p>
            <a:pPr indent="127000"/>
            <a:br/>
            <a:r>
              <a:t>64-bit machine.</a:t>
            </a:r>
            <a:r>
              <a:t>  </a:t>
            </a:r>
            <a:r>
              <a:t>We assume a 64-bit machine with 8-byte pointers.</a:t>
            </a:r>
          </a:p>
          <a:p>
            <a:pPr lvl="1" marL="1003300" indent="-368300"/>
            <a:r>
              <a:t>Can address more memory.</a:t>
            </a:r>
          </a:p>
          <a:p>
            <a:pPr lvl="1" marL="1003300" indent="-368300"/>
            <a:r>
              <a:t>Pointers use more space.</a:t>
            </a:r>
          </a:p>
        </p:txBody>
      </p:sp>
      <p:sp>
        <p:nvSpPr>
          <p:cNvPr id="2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3" name="index_32-bit_vs_64-bit.jpg" descr="index_32-bit_vs_64-bit.jpg"/>
          <p:cNvPicPr>
            <a:picLocks noChangeAspect="1"/>
          </p:cNvPicPr>
          <p:nvPr/>
        </p:nvPicPr>
        <p:blipFill>
          <a:blip r:embed="rId3">
            <a:extLst/>
          </a:blip>
          <a:stretch>
            <a:fillRect/>
          </a:stretch>
        </p:blipFill>
        <p:spPr>
          <a:xfrm>
            <a:off x="1524000" y="6642100"/>
            <a:ext cx="2540000" cy="1689100"/>
          </a:xfrm>
          <a:prstGeom prst="rect">
            <a:avLst/>
          </a:prstGeom>
          <a:ln w="12700"/>
        </p:spPr>
      </p:pic>
      <p:grpSp>
        <p:nvGrpSpPr>
          <p:cNvPr id="266" name="Group"/>
          <p:cNvGrpSpPr/>
          <p:nvPr/>
        </p:nvGrpSpPr>
        <p:grpSpPr>
          <a:xfrm>
            <a:off x="8039100" y="5314278"/>
            <a:ext cx="4152900" cy="502322"/>
            <a:chOff x="0" y="0"/>
            <a:chExt cx="4152900" cy="502321"/>
          </a:xfrm>
        </p:grpSpPr>
        <p:sp>
          <p:nvSpPr>
            <p:cNvPr id="264" name="some JVMs &quot;compress&quot; ordinary object…"/>
            <p:cNvSpPr/>
            <p:nvPr/>
          </p:nvSpPr>
          <p:spPr>
            <a:xfrm>
              <a:off x="0" y="502321"/>
              <a:ext cx="41529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40000"/>
                </a:lnSpc>
                <a:defRPr sz="1600">
                  <a:solidFill>
                    <a:srgbClr val="8D3124"/>
                  </a:solidFill>
                  <a:uFill>
                    <a:solidFill>
                      <a:srgbClr val="8D3124"/>
                    </a:solidFill>
                  </a:uFill>
                  <a:latin typeface="Lucida Sans Regular"/>
                  <a:ea typeface="Lucida Sans Regular"/>
                  <a:cs typeface="Lucida Sans Regular"/>
                  <a:sym typeface="Lucida Sans Regular"/>
                </a:defRPr>
              </a:pPr>
              <a:r>
                <a:t>some JVMs "compress" ordinary object</a:t>
              </a:r>
            </a:p>
            <a:p>
              <a:pPr marL="58702" marR="58702" defTabSz="1295400">
                <a:lnSpc>
                  <a:spcPct val="140000"/>
                </a:lnSpc>
                <a:defRPr sz="1600">
                  <a:solidFill>
                    <a:srgbClr val="8D3124"/>
                  </a:solidFill>
                  <a:uFill>
                    <a:solidFill>
                      <a:srgbClr val="8D3124"/>
                    </a:solidFill>
                  </a:uFill>
                  <a:latin typeface="Lucida Sans Regular"/>
                  <a:ea typeface="Lucida Sans Regular"/>
                  <a:cs typeface="Lucida Sans Regular"/>
                  <a:sym typeface="Lucida Sans Regular"/>
                </a:defRPr>
              </a:pPr>
              <a:r>
                <a:t>pointers to 4 bytes to avoid this cost</a:t>
              </a:r>
            </a:p>
          </p:txBody>
        </p:sp>
        <p:sp>
          <p:nvSpPr>
            <p:cNvPr id="265" name="Line"/>
            <p:cNvSpPr/>
            <p:nvPr/>
          </p:nvSpPr>
          <p:spPr>
            <a:xfrm>
              <a:off x="508000" y="0"/>
              <a:ext cx="299174" cy="36680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sp>
        <p:nvSpPr>
          <p:cNvPr id="267" name="Line"/>
          <p:cNvSpPr/>
          <p:nvPr/>
        </p:nvSpPr>
        <p:spPr>
          <a:xfrm flipV="1">
            <a:off x="4127500" y="1798472"/>
            <a:ext cx="0" cy="373228"/>
          </a:xfrm>
          <a:prstGeom prst="line">
            <a:avLst/>
          </a:prstGeom>
          <a:ln w="25400">
            <a:solidFill>
              <a:srgbClr val="8D3124"/>
            </a:solidFill>
            <a:headEnd type="triangle"/>
          </a:ln>
        </p:spPr>
        <p:txBody>
          <a:bodyPr lIns="0" tIns="0" rIns="0" bIns="0"/>
          <a:lstStyle/>
          <a:p>
            <a:pPr/>
          </a:p>
        </p:txBody>
      </p:sp>
      <p:sp>
        <p:nvSpPr>
          <p:cNvPr id="268" name="NIST"/>
          <p:cNvSpPr txBox="1"/>
          <p:nvPr/>
        </p:nvSpPr>
        <p:spPr>
          <a:xfrm>
            <a:off x="4129875" y="1460500"/>
            <a:ext cx="635859"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NIST</a:t>
            </a:r>
          </a:p>
        </p:txBody>
      </p:sp>
      <p:sp>
        <p:nvSpPr>
          <p:cNvPr id="269" name="Line"/>
          <p:cNvSpPr/>
          <p:nvPr/>
        </p:nvSpPr>
        <p:spPr>
          <a:xfrm flipV="1">
            <a:off x="5448300" y="1803400"/>
            <a:ext cx="0" cy="373228"/>
          </a:xfrm>
          <a:prstGeom prst="line">
            <a:avLst/>
          </a:prstGeom>
          <a:ln w="25400">
            <a:solidFill>
              <a:srgbClr val="8D3124"/>
            </a:solidFill>
            <a:headEnd type="triangle"/>
          </a:ln>
        </p:spPr>
        <p:txBody>
          <a:bodyPr lIns="0" tIns="0" rIns="0" bIns="0"/>
          <a:lstStyle/>
          <a:p>
            <a:pPr/>
          </a:p>
        </p:txBody>
      </p:sp>
      <p:sp>
        <p:nvSpPr>
          <p:cNvPr id="270" name="most computer scientists"/>
          <p:cNvSpPr txBox="1"/>
          <p:nvPr/>
        </p:nvSpPr>
        <p:spPr>
          <a:xfrm>
            <a:off x="6212777" y="1460500"/>
            <a:ext cx="2666468"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most computer scientists</a:t>
            </a:r>
          </a:p>
        </p:txBody>
      </p:sp>
      <p:pic>
        <p:nvPicPr>
          <p:cNvPr id="271" name="url?sa=i&amp;rct=j&amp;q=&amp;esrc=s&amp;source=images&amp;cd=&amp;docid=22AoSg5uBD34eM&amp;tbnid=VrMnU3ul0t3ZmM-&amp;ved=0CAUQjRw&amp;url=http%3A%2F%2Fskatter.tiff" descr="url?sa=i&amp;rct=j&amp;q=&amp;esrc=s&amp;source=images&amp;cd=&amp;docid=22AoSg5uBD34eM&amp;tbnid=VrMnU3ul0t3ZmM-&amp;ved=0CAUQjRw&amp;url=http%3A%2F%2Fskatter.tiff"/>
          <p:cNvPicPr>
            <a:picLocks noChangeAspect="1"/>
          </p:cNvPicPr>
          <p:nvPr/>
        </p:nvPicPr>
        <p:blipFill>
          <a:blip r:embed="rId4">
            <a:extLst/>
          </a:blip>
          <a:srcRect l="8018" t="14487" r="11940" b="5710"/>
          <a:stretch>
            <a:fillRect/>
          </a:stretch>
        </p:blipFill>
        <p:spPr>
          <a:xfrm>
            <a:off x="8337540" y="2244268"/>
            <a:ext cx="2463831" cy="1615132"/>
          </a:xfrm>
          <a:custGeom>
            <a:avLst/>
            <a:gdLst/>
            <a:ahLst/>
            <a:cxnLst>
              <a:cxn ang="0">
                <a:pos x="wd2" y="hd2"/>
              </a:cxn>
              <a:cxn ang="5400000">
                <a:pos x="wd2" y="hd2"/>
              </a:cxn>
              <a:cxn ang="10800000">
                <a:pos x="wd2" y="hd2"/>
              </a:cxn>
              <a:cxn ang="16200000">
                <a:pos x="wd2" y="hd2"/>
              </a:cxn>
            </a:cxnLst>
            <a:rect l="0" t="0" r="r" b="b"/>
            <a:pathLst>
              <a:path w="21590" h="21544" fill="norm" stroke="1" extrusionOk="0">
                <a:moveTo>
                  <a:pt x="21141" y="12"/>
                </a:moveTo>
                <a:cubicBezTo>
                  <a:pt x="21093" y="28"/>
                  <a:pt x="20489" y="66"/>
                  <a:pt x="19802" y="97"/>
                </a:cubicBezTo>
                <a:cubicBezTo>
                  <a:pt x="19116" y="127"/>
                  <a:pt x="18406" y="167"/>
                  <a:pt x="18220" y="187"/>
                </a:cubicBezTo>
                <a:lnTo>
                  <a:pt x="17883" y="218"/>
                </a:lnTo>
                <a:lnTo>
                  <a:pt x="17872" y="425"/>
                </a:lnTo>
                <a:cubicBezTo>
                  <a:pt x="17861" y="643"/>
                  <a:pt x="17786" y="811"/>
                  <a:pt x="17702" y="811"/>
                </a:cubicBezTo>
                <a:cubicBezTo>
                  <a:pt x="17605" y="811"/>
                  <a:pt x="17528" y="651"/>
                  <a:pt x="17528" y="446"/>
                </a:cubicBezTo>
                <a:lnTo>
                  <a:pt x="17528" y="245"/>
                </a:lnTo>
                <a:lnTo>
                  <a:pt x="17333" y="245"/>
                </a:lnTo>
                <a:cubicBezTo>
                  <a:pt x="16991" y="245"/>
                  <a:pt x="14886" y="347"/>
                  <a:pt x="14711" y="372"/>
                </a:cubicBezTo>
                <a:cubicBezTo>
                  <a:pt x="14618" y="385"/>
                  <a:pt x="14019" y="421"/>
                  <a:pt x="13379" y="451"/>
                </a:cubicBezTo>
                <a:cubicBezTo>
                  <a:pt x="12739" y="482"/>
                  <a:pt x="12109" y="520"/>
                  <a:pt x="11974" y="536"/>
                </a:cubicBezTo>
                <a:lnTo>
                  <a:pt x="11727" y="562"/>
                </a:lnTo>
                <a:lnTo>
                  <a:pt x="11727" y="806"/>
                </a:lnTo>
                <a:cubicBezTo>
                  <a:pt x="11727" y="1067"/>
                  <a:pt x="11686" y="1171"/>
                  <a:pt x="11581" y="1171"/>
                </a:cubicBezTo>
                <a:cubicBezTo>
                  <a:pt x="11463" y="1171"/>
                  <a:pt x="11390" y="1019"/>
                  <a:pt x="11390" y="769"/>
                </a:cubicBezTo>
                <a:lnTo>
                  <a:pt x="11390" y="541"/>
                </a:lnTo>
                <a:lnTo>
                  <a:pt x="10826" y="573"/>
                </a:lnTo>
                <a:cubicBezTo>
                  <a:pt x="10516" y="592"/>
                  <a:pt x="10140" y="618"/>
                  <a:pt x="9992" y="631"/>
                </a:cubicBezTo>
                <a:cubicBezTo>
                  <a:pt x="9843" y="644"/>
                  <a:pt x="9079" y="682"/>
                  <a:pt x="8291" y="711"/>
                </a:cubicBezTo>
                <a:cubicBezTo>
                  <a:pt x="7503" y="740"/>
                  <a:pt x="6764" y="773"/>
                  <a:pt x="6653" y="785"/>
                </a:cubicBezTo>
                <a:cubicBezTo>
                  <a:pt x="6542" y="797"/>
                  <a:pt x="6180" y="817"/>
                  <a:pt x="5846" y="832"/>
                </a:cubicBezTo>
                <a:cubicBezTo>
                  <a:pt x="5513" y="848"/>
                  <a:pt x="4979" y="879"/>
                  <a:pt x="4664" y="896"/>
                </a:cubicBezTo>
                <a:cubicBezTo>
                  <a:pt x="4240" y="919"/>
                  <a:pt x="3996" y="906"/>
                  <a:pt x="3721" y="848"/>
                </a:cubicBezTo>
                <a:cubicBezTo>
                  <a:pt x="3396" y="780"/>
                  <a:pt x="3154" y="742"/>
                  <a:pt x="2355" y="631"/>
                </a:cubicBezTo>
                <a:lnTo>
                  <a:pt x="2167" y="605"/>
                </a:lnTo>
                <a:lnTo>
                  <a:pt x="2132" y="795"/>
                </a:lnTo>
                <a:cubicBezTo>
                  <a:pt x="2103" y="973"/>
                  <a:pt x="2092" y="994"/>
                  <a:pt x="1969" y="1018"/>
                </a:cubicBezTo>
                <a:lnTo>
                  <a:pt x="1833" y="1044"/>
                </a:lnTo>
                <a:lnTo>
                  <a:pt x="1816" y="1865"/>
                </a:lnTo>
                <a:lnTo>
                  <a:pt x="1798" y="2685"/>
                </a:lnTo>
                <a:lnTo>
                  <a:pt x="1656" y="3119"/>
                </a:lnTo>
                <a:cubicBezTo>
                  <a:pt x="1577" y="3359"/>
                  <a:pt x="1491" y="3615"/>
                  <a:pt x="1464" y="3686"/>
                </a:cubicBezTo>
                <a:cubicBezTo>
                  <a:pt x="1378" y="3914"/>
                  <a:pt x="1005" y="5082"/>
                  <a:pt x="1005" y="5126"/>
                </a:cubicBezTo>
                <a:cubicBezTo>
                  <a:pt x="1005" y="5149"/>
                  <a:pt x="1068" y="5257"/>
                  <a:pt x="1141" y="5364"/>
                </a:cubicBezTo>
                <a:lnTo>
                  <a:pt x="1273" y="5560"/>
                </a:lnTo>
                <a:lnTo>
                  <a:pt x="1186" y="5830"/>
                </a:lnTo>
                <a:cubicBezTo>
                  <a:pt x="1078" y="6168"/>
                  <a:pt x="1017" y="6223"/>
                  <a:pt x="838" y="6142"/>
                </a:cubicBezTo>
                <a:cubicBezTo>
                  <a:pt x="764" y="6108"/>
                  <a:pt x="696" y="6088"/>
                  <a:pt x="689" y="6100"/>
                </a:cubicBezTo>
                <a:cubicBezTo>
                  <a:pt x="682" y="6111"/>
                  <a:pt x="625" y="6283"/>
                  <a:pt x="560" y="6481"/>
                </a:cubicBezTo>
                <a:cubicBezTo>
                  <a:pt x="495" y="6678"/>
                  <a:pt x="419" y="6910"/>
                  <a:pt x="390" y="6994"/>
                </a:cubicBezTo>
                <a:cubicBezTo>
                  <a:pt x="285" y="7295"/>
                  <a:pt x="-10" y="8262"/>
                  <a:pt x="0" y="8275"/>
                </a:cubicBezTo>
                <a:cubicBezTo>
                  <a:pt x="29" y="8312"/>
                  <a:pt x="1058" y="9092"/>
                  <a:pt x="1294" y="9255"/>
                </a:cubicBezTo>
                <a:cubicBezTo>
                  <a:pt x="1442" y="9357"/>
                  <a:pt x="1615" y="9483"/>
                  <a:pt x="1680" y="9535"/>
                </a:cubicBezTo>
                <a:cubicBezTo>
                  <a:pt x="1924" y="9732"/>
                  <a:pt x="2753" y="10344"/>
                  <a:pt x="3064" y="10557"/>
                </a:cubicBezTo>
                <a:cubicBezTo>
                  <a:pt x="3148" y="10614"/>
                  <a:pt x="3254" y="10695"/>
                  <a:pt x="3301" y="10737"/>
                </a:cubicBezTo>
                <a:cubicBezTo>
                  <a:pt x="3347" y="10779"/>
                  <a:pt x="3446" y="10848"/>
                  <a:pt x="3520" y="10896"/>
                </a:cubicBezTo>
                <a:cubicBezTo>
                  <a:pt x="3594" y="10944"/>
                  <a:pt x="3890" y="11157"/>
                  <a:pt x="4177" y="11367"/>
                </a:cubicBezTo>
                <a:cubicBezTo>
                  <a:pt x="4464" y="11578"/>
                  <a:pt x="4822" y="11842"/>
                  <a:pt x="4970" y="11949"/>
                </a:cubicBezTo>
                <a:cubicBezTo>
                  <a:pt x="5118" y="12057"/>
                  <a:pt x="5427" y="12283"/>
                  <a:pt x="5659" y="12452"/>
                </a:cubicBezTo>
                <a:cubicBezTo>
                  <a:pt x="5890" y="12621"/>
                  <a:pt x="6104" y="12774"/>
                  <a:pt x="6132" y="12791"/>
                </a:cubicBezTo>
                <a:cubicBezTo>
                  <a:pt x="6159" y="12808"/>
                  <a:pt x="6205" y="12842"/>
                  <a:pt x="6232" y="12871"/>
                </a:cubicBezTo>
                <a:cubicBezTo>
                  <a:pt x="6260" y="12899"/>
                  <a:pt x="6322" y="12948"/>
                  <a:pt x="6368" y="12976"/>
                </a:cubicBezTo>
                <a:cubicBezTo>
                  <a:pt x="6414" y="13005"/>
                  <a:pt x="6476" y="13048"/>
                  <a:pt x="6504" y="13072"/>
                </a:cubicBezTo>
                <a:cubicBezTo>
                  <a:pt x="6572" y="13131"/>
                  <a:pt x="7347" y="13700"/>
                  <a:pt x="7599" y="13876"/>
                </a:cubicBezTo>
                <a:cubicBezTo>
                  <a:pt x="7710" y="13954"/>
                  <a:pt x="8027" y="14186"/>
                  <a:pt x="8305" y="14390"/>
                </a:cubicBezTo>
                <a:cubicBezTo>
                  <a:pt x="8583" y="14594"/>
                  <a:pt x="8911" y="14831"/>
                  <a:pt x="9032" y="14919"/>
                </a:cubicBezTo>
                <a:cubicBezTo>
                  <a:pt x="9152" y="15007"/>
                  <a:pt x="9288" y="15113"/>
                  <a:pt x="9335" y="15152"/>
                </a:cubicBezTo>
                <a:cubicBezTo>
                  <a:pt x="9381" y="15191"/>
                  <a:pt x="9471" y="15258"/>
                  <a:pt x="9536" y="15300"/>
                </a:cubicBezTo>
                <a:cubicBezTo>
                  <a:pt x="9794" y="15470"/>
                  <a:pt x="9825" y="15489"/>
                  <a:pt x="9874" y="15533"/>
                </a:cubicBezTo>
                <a:cubicBezTo>
                  <a:pt x="9981" y="15631"/>
                  <a:pt x="10841" y="16259"/>
                  <a:pt x="10868" y="16259"/>
                </a:cubicBezTo>
                <a:cubicBezTo>
                  <a:pt x="10884" y="16259"/>
                  <a:pt x="10969" y="16327"/>
                  <a:pt x="11059" y="16412"/>
                </a:cubicBezTo>
                <a:cubicBezTo>
                  <a:pt x="11150" y="16497"/>
                  <a:pt x="11242" y="16570"/>
                  <a:pt x="11265" y="16571"/>
                </a:cubicBezTo>
                <a:cubicBezTo>
                  <a:pt x="11288" y="16572"/>
                  <a:pt x="11343" y="16616"/>
                  <a:pt x="11390" y="16672"/>
                </a:cubicBezTo>
                <a:cubicBezTo>
                  <a:pt x="11436" y="16727"/>
                  <a:pt x="11495" y="16771"/>
                  <a:pt x="11519" y="16772"/>
                </a:cubicBezTo>
                <a:cubicBezTo>
                  <a:pt x="11568" y="16773"/>
                  <a:pt x="12482" y="17447"/>
                  <a:pt x="12711" y="17651"/>
                </a:cubicBezTo>
                <a:cubicBezTo>
                  <a:pt x="12797" y="17727"/>
                  <a:pt x="12912" y="17801"/>
                  <a:pt x="12969" y="17820"/>
                </a:cubicBezTo>
                <a:cubicBezTo>
                  <a:pt x="13026" y="17839"/>
                  <a:pt x="13089" y="17891"/>
                  <a:pt x="13111" y="17931"/>
                </a:cubicBezTo>
                <a:cubicBezTo>
                  <a:pt x="13133" y="17972"/>
                  <a:pt x="13170" y="18006"/>
                  <a:pt x="13191" y="18006"/>
                </a:cubicBezTo>
                <a:cubicBezTo>
                  <a:pt x="13212" y="18006"/>
                  <a:pt x="13365" y="18109"/>
                  <a:pt x="13532" y="18233"/>
                </a:cubicBezTo>
                <a:cubicBezTo>
                  <a:pt x="13699" y="18358"/>
                  <a:pt x="13859" y="18471"/>
                  <a:pt x="13887" y="18487"/>
                </a:cubicBezTo>
                <a:cubicBezTo>
                  <a:pt x="13915" y="18504"/>
                  <a:pt x="13960" y="18536"/>
                  <a:pt x="13988" y="18561"/>
                </a:cubicBezTo>
                <a:cubicBezTo>
                  <a:pt x="14045" y="18613"/>
                  <a:pt x="15324" y="19568"/>
                  <a:pt x="15605" y="19768"/>
                </a:cubicBezTo>
                <a:cubicBezTo>
                  <a:pt x="15707" y="19841"/>
                  <a:pt x="15830" y="19935"/>
                  <a:pt x="15876" y="19975"/>
                </a:cubicBezTo>
                <a:cubicBezTo>
                  <a:pt x="15922" y="20015"/>
                  <a:pt x="16144" y="20183"/>
                  <a:pt x="16366" y="20345"/>
                </a:cubicBezTo>
                <a:cubicBezTo>
                  <a:pt x="16589" y="20508"/>
                  <a:pt x="16970" y="20786"/>
                  <a:pt x="17215" y="20965"/>
                </a:cubicBezTo>
                <a:cubicBezTo>
                  <a:pt x="17460" y="21144"/>
                  <a:pt x="17677" y="21288"/>
                  <a:pt x="17698" y="21288"/>
                </a:cubicBezTo>
                <a:cubicBezTo>
                  <a:pt x="17720" y="21288"/>
                  <a:pt x="17782" y="21350"/>
                  <a:pt x="17838" y="21420"/>
                </a:cubicBezTo>
                <a:cubicBezTo>
                  <a:pt x="17950" y="21564"/>
                  <a:pt x="18001" y="21582"/>
                  <a:pt x="18001" y="21478"/>
                </a:cubicBezTo>
                <a:cubicBezTo>
                  <a:pt x="18001" y="21440"/>
                  <a:pt x="18050" y="21249"/>
                  <a:pt x="18112" y="21055"/>
                </a:cubicBezTo>
                <a:cubicBezTo>
                  <a:pt x="18175" y="20860"/>
                  <a:pt x="18300" y="20469"/>
                  <a:pt x="18387" y="20187"/>
                </a:cubicBezTo>
                <a:cubicBezTo>
                  <a:pt x="18474" y="19904"/>
                  <a:pt x="18566" y="19610"/>
                  <a:pt x="18592" y="19535"/>
                </a:cubicBezTo>
                <a:cubicBezTo>
                  <a:pt x="18663" y="19336"/>
                  <a:pt x="18654" y="19289"/>
                  <a:pt x="18505" y="19080"/>
                </a:cubicBezTo>
                <a:cubicBezTo>
                  <a:pt x="18337" y="18844"/>
                  <a:pt x="18330" y="18695"/>
                  <a:pt x="18477" y="18440"/>
                </a:cubicBezTo>
                <a:lnTo>
                  <a:pt x="18585" y="18249"/>
                </a:lnTo>
                <a:lnTo>
                  <a:pt x="18797" y="18286"/>
                </a:lnTo>
                <a:cubicBezTo>
                  <a:pt x="18937" y="18309"/>
                  <a:pt x="19013" y="18300"/>
                  <a:pt x="19013" y="18265"/>
                </a:cubicBezTo>
                <a:cubicBezTo>
                  <a:pt x="19013" y="18235"/>
                  <a:pt x="19061" y="18126"/>
                  <a:pt x="19121" y="18021"/>
                </a:cubicBezTo>
                <a:cubicBezTo>
                  <a:pt x="19183" y="17914"/>
                  <a:pt x="19224" y="17792"/>
                  <a:pt x="19218" y="17736"/>
                </a:cubicBezTo>
                <a:cubicBezTo>
                  <a:pt x="19206" y="17623"/>
                  <a:pt x="19310" y="17426"/>
                  <a:pt x="19357" y="17471"/>
                </a:cubicBezTo>
                <a:cubicBezTo>
                  <a:pt x="19375" y="17487"/>
                  <a:pt x="19367" y="17455"/>
                  <a:pt x="19343" y="17397"/>
                </a:cubicBezTo>
                <a:cubicBezTo>
                  <a:pt x="19306" y="17306"/>
                  <a:pt x="19316" y="17234"/>
                  <a:pt x="19409" y="16894"/>
                </a:cubicBezTo>
                <a:cubicBezTo>
                  <a:pt x="19490" y="16602"/>
                  <a:pt x="19506" y="16483"/>
                  <a:pt x="19479" y="16433"/>
                </a:cubicBezTo>
                <a:cubicBezTo>
                  <a:pt x="19452" y="16383"/>
                  <a:pt x="19467" y="16321"/>
                  <a:pt x="19538" y="16184"/>
                </a:cubicBezTo>
                <a:cubicBezTo>
                  <a:pt x="19591" y="16084"/>
                  <a:pt x="19644" y="16004"/>
                  <a:pt x="19656" y="16004"/>
                </a:cubicBezTo>
                <a:cubicBezTo>
                  <a:pt x="19668" y="16004"/>
                  <a:pt x="19685" y="15976"/>
                  <a:pt x="19695" y="15941"/>
                </a:cubicBezTo>
                <a:cubicBezTo>
                  <a:pt x="19704" y="15906"/>
                  <a:pt x="19735" y="15789"/>
                  <a:pt x="19764" y="15687"/>
                </a:cubicBezTo>
                <a:cubicBezTo>
                  <a:pt x="19812" y="15516"/>
                  <a:pt x="19814" y="15501"/>
                  <a:pt x="19764" y="15507"/>
                </a:cubicBezTo>
                <a:cubicBezTo>
                  <a:pt x="19700" y="15515"/>
                  <a:pt x="19636" y="15214"/>
                  <a:pt x="19674" y="15083"/>
                </a:cubicBezTo>
                <a:cubicBezTo>
                  <a:pt x="19687" y="15037"/>
                  <a:pt x="19693" y="14990"/>
                  <a:pt x="19691" y="14972"/>
                </a:cubicBezTo>
                <a:cubicBezTo>
                  <a:pt x="19679" y="14872"/>
                  <a:pt x="19852" y="14727"/>
                  <a:pt x="20001" y="14713"/>
                </a:cubicBezTo>
                <a:lnTo>
                  <a:pt x="20168" y="14697"/>
                </a:lnTo>
                <a:lnTo>
                  <a:pt x="20255" y="14353"/>
                </a:lnTo>
                <a:cubicBezTo>
                  <a:pt x="20304" y="14164"/>
                  <a:pt x="20355" y="13989"/>
                  <a:pt x="20369" y="13966"/>
                </a:cubicBezTo>
                <a:cubicBezTo>
                  <a:pt x="20384" y="13944"/>
                  <a:pt x="20454" y="13937"/>
                  <a:pt x="20526" y="13945"/>
                </a:cubicBezTo>
                <a:cubicBezTo>
                  <a:pt x="20655" y="13959"/>
                  <a:pt x="20656" y="13954"/>
                  <a:pt x="20679" y="13733"/>
                </a:cubicBezTo>
                <a:cubicBezTo>
                  <a:pt x="20692" y="13612"/>
                  <a:pt x="20724" y="13398"/>
                  <a:pt x="20748" y="13257"/>
                </a:cubicBezTo>
                <a:cubicBezTo>
                  <a:pt x="20848" y="12685"/>
                  <a:pt x="20914" y="11992"/>
                  <a:pt x="20877" y="11902"/>
                </a:cubicBezTo>
                <a:cubicBezTo>
                  <a:pt x="20827" y="11780"/>
                  <a:pt x="20877" y="11655"/>
                  <a:pt x="20995" y="11616"/>
                </a:cubicBezTo>
                <a:cubicBezTo>
                  <a:pt x="21083" y="11587"/>
                  <a:pt x="21096" y="11561"/>
                  <a:pt x="21114" y="11319"/>
                </a:cubicBezTo>
                <a:cubicBezTo>
                  <a:pt x="21124" y="11173"/>
                  <a:pt x="21142" y="10996"/>
                  <a:pt x="21152" y="10928"/>
                </a:cubicBezTo>
                <a:cubicBezTo>
                  <a:pt x="21162" y="10859"/>
                  <a:pt x="21178" y="10591"/>
                  <a:pt x="21190" y="10335"/>
                </a:cubicBezTo>
                <a:cubicBezTo>
                  <a:pt x="21202" y="10079"/>
                  <a:pt x="21254" y="9544"/>
                  <a:pt x="21308" y="9149"/>
                </a:cubicBezTo>
                <a:cubicBezTo>
                  <a:pt x="21449" y="8128"/>
                  <a:pt x="21512" y="7626"/>
                  <a:pt x="21500" y="7608"/>
                </a:cubicBezTo>
                <a:cubicBezTo>
                  <a:pt x="21494" y="7600"/>
                  <a:pt x="21419" y="7567"/>
                  <a:pt x="21333" y="7529"/>
                </a:cubicBezTo>
                <a:cubicBezTo>
                  <a:pt x="21144" y="7446"/>
                  <a:pt x="21114" y="7360"/>
                  <a:pt x="21263" y="7338"/>
                </a:cubicBezTo>
                <a:cubicBezTo>
                  <a:pt x="21352" y="7325"/>
                  <a:pt x="21371" y="7303"/>
                  <a:pt x="21371" y="7206"/>
                </a:cubicBezTo>
                <a:cubicBezTo>
                  <a:pt x="21371" y="7141"/>
                  <a:pt x="21391" y="7058"/>
                  <a:pt x="21416" y="7026"/>
                </a:cubicBezTo>
                <a:cubicBezTo>
                  <a:pt x="21450" y="6983"/>
                  <a:pt x="21467" y="6725"/>
                  <a:pt x="21482" y="6031"/>
                </a:cubicBezTo>
                <a:cubicBezTo>
                  <a:pt x="21493" y="5516"/>
                  <a:pt x="21517" y="5027"/>
                  <a:pt x="21534" y="4940"/>
                </a:cubicBezTo>
                <a:cubicBezTo>
                  <a:pt x="21552" y="4854"/>
                  <a:pt x="21573" y="4573"/>
                  <a:pt x="21580" y="4321"/>
                </a:cubicBezTo>
                <a:lnTo>
                  <a:pt x="21590" y="3866"/>
                </a:lnTo>
                <a:lnTo>
                  <a:pt x="21340" y="3829"/>
                </a:lnTo>
                <a:cubicBezTo>
                  <a:pt x="21055" y="3786"/>
                  <a:pt x="21002" y="3760"/>
                  <a:pt x="21002" y="3686"/>
                </a:cubicBezTo>
                <a:cubicBezTo>
                  <a:pt x="21002" y="3618"/>
                  <a:pt x="21182" y="3479"/>
                  <a:pt x="21270" y="3479"/>
                </a:cubicBezTo>
                <a:cubicBezTo>
                  <a:pt x="21337" y="3479"/>
                  <a:pt x="21337" y="3452"/>
                  <a:pt x="21336" y="2749"/>
                </a:cubicBezTo>
                <a:cubicBezTo>
                  <a:pt x="21335" y="2083"/>
                  <a:pt x="21310" y="1383"/>
                  <a:pt x="21249" y="356"/>
                </a:cubicBezTo>
                <a:cubicBezTo>
                  <a:pt x="21227" y="-18"/>
                  <a:pt x="21229" y="-17"/>
                  <a:pt x="21141" y="12"/>
                </a:cubicBezTo>
                <a:close/>
                <a:moveTo>
                  <a:pt x="19580" y="17360"/>
                </a:moveTo>
                <a:cubicBezTo>
                  <a:pt x="19569" y="17344"/>
                  <a:pt x="19547" y="17373"/>
                  <a:pt x="19535" y="17423"/>
                </a:cubicBezTo>
                <a:cubicBezTo>
                  <a:pt x="19516" y="17496"/>
                  <a:pt x="19522" y="17505"/>
                  <a:pt x="19556" y="17455"/>
                </a:cubicBezTo>
                <a:cubicBezTo>
                  <a:pt x="19579" y="17420"/>
                  <a:pt x="19590" y="17376"/>
                  <a:pt x="19580" y="17360"/>
                </a:cubicBezTo>
                <a:close/>
              </a:path>
            </a:pathLst>
          </a:cu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6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61">
                                            <p:txEl>
                                              <p:pRg st="6" end="6"/>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61">
                                            <p:txEl>
                                              <p:pRg st="7" end="7"/>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61">
                                            <p:txEl>
                                              <p:pRg st="8" end="8"/>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2" fill="hold">
                                  <p:stCondLst>
                                    <p:cond delay="0"/>
                                  </p:stCondLst>
                                  <p:iterate type="el" backwards="0">
                                    <p:tmAbs val="0"/>
                                  </p:iterate>
                                  <p:childTnLst>
                                    <p:set>
                                      <p:cBhvr>
                                        <p:cTn id="17" fill="hold"/>
                                        <p:tgtEl>
                                          <p:spTgt spid="266"/>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3" fill="hold">
                                  <p:stCondLst>
                                    <p:cond delay="0"/>
                                  </p:stCondLst>
                                  <p:iterate type="el" backwards="0">
                                    <p:tmAbs val="0"/>
                                  </p:iterate>
                                  <p:childTnLst>
                                    <p:set>
                                      <p:cBhvr>
                                        <p:cTn id="20" fill="hold"/>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6" grpId="2"/>
      <p:bldP build="whole" bldLvl="1" animBg="1" rev="0" advAuto="0" spid="263" grpId="3"/>
      <p:bldP build="p" bldLvl="1" animBg="1" rev="0" advAuto="0" spid="261"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ypical memory usage for primitive types and arrays"/>
          <p:cNvSpPr txBox="1"/>
          <p:nvPr>
            <p:ph type="title"/>
          </p:nvPr>
        </p:nvSpPr>
        <p:spPr>
          <a:prstGeom prst="rect">
            <a:avLst/>
          </a:prstGeom>
        </p:spPr>
        <p:txBody>
          <a:bodyPr/>
          <a:lstStyle/>
          <a:p>
            <a:pPr/>
            <a:r>
              <a:t>Typical memory usage for primitive types and arrays</a:t>
            </a:r>
          </a:p>
        </p:txBody>
      </p:sp>
      <p:sp>
        <p:nvSpPr>
          <p:cNvPr id="276" name="Primitive types.                                           Array overhead.  24 bytes."/>
          <p:cNvSpPr txBox="1"/>
          <p:nvPr>
            <p:ph type="body" idx="1"/>
          </p:nvPr>
        </p:nvSpPr>
        <p:spPr>
          <a:prstGeom prst="rect">
            <a:avLst/>
          </a:prstGeom>
        </p:spPr>
        <p:txBody>
          <a:bodyPr/>
          <a:lstStyle/>
          <a:p>
            <a:pPr indent="127000"/>
            <a:r>
              <a:t>Primitive types</a:t>
            </a:r>
            <a:r>
              <a:t>.</a:t>
            </a:r>
            <a:r>
              <a:t>                                           Array overhead.  </a:t>
            </a:r>
            <a:r>
              <a:t>24 bytes.</a:t>
            </a:r>
          </a:p>
        </p:txBody>
      </p:sp>
      <p:sp>
        <p:nvSpPr>
          <p:cNvPr id="2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278" name="表格 3"/>
          <p:cNvGraphicFramePr/>
          <p:nvPr/>
        </p:nvGraphicFramePr>
        <p:xfrm>
          <a:off x="1000402" y="1935859"/>
          <a:ext cx="3556001" cy="50292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778000"/>
                <a:gridCol w="1778000"/>
              </a:tblGrid>
              <a:tr h="628649">
                <a:tc>
                  <a:txBody>
                    <a:bodyPr/>
                    <a:lstStyle/>
                    <a:p>
                      <a:pPr marL="58702" marR="58702" defTabSz="1295400">
                        <a:lnSpc>
                          <a:spcPts val="2200"/>
                        </a:lnSpc>
                        <a:defRPr sz="1800">
                          <a:solidFill>
                            <a:srgbClr val="000000"/>
                          </a:solidFill>
                          <a:uFillTx/>
                        </a:defRPr>
                      </a:pPr>
                      <a:r>
                        <a:rPr>
                          <a:solidFill>
                            <a:srgbClr val="FFFFFF"/>
                          </a:solidFill>
                          <a:uFill>
                            <a:solidFill>
                              <a:srgbClr val="000000"/>
                            </a:solidFill>
                          </a:uFill>
                        </a:rPr>
                        <a:t>type</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bytes</a:t>
                      </a:r>
                    </a:p>
                  </a:txBody>
                  <a:tcPr marL="50800" marR="50800" marT="50800" marB="50800" anchor="ctr" anchorCtr="0" horzOverflow="overflow">
                    <a:lnR w="28575">
                      <a:miter lim="400000"/>
                    </a:lnR>
                  </a:tcPr>
                </a:tc>
              </a:tr>
              <a:tr h="628649">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boolean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2000">
                          <a:solidFill>
                            <a:srgbClr val="8D3124"/>
                          </a:solidFill>
                          <a:uFill>
                            <a:solidFill>
                              <a:srgbClr val="8D3124"/>
                            </a:solidFill>
                          </a:uFill>
                          <a:latin typeface="Times Roman"/>
                          <a:ea typeface="Times Roman"/>
                          <a:cs typeface="Times Roman"/>
                          <a:sym typeface="Times Roman"/>
                        </a:rPr>
                        <a:t>1</a:t>
                      </a:r>
                    </a:p>
                  </a:txBody>
                  <a:tcPr marL="50800" marR="50800" marT="50800" marB="50800" anchor="ctr" anchorCtr="0" horzOverflow="overflow">
                    <a:lnR w="28575">
                      <a:miter lim="400000"/>
                    </a:lnR>
                  </a:tcPr>
                </a:tc>
              </a:tr>
              <a:tr h="628649">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byte</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2000">
                          <a:uFill>
                            <a:solidFill>
                              <a:srgbClr val="000000"/>
                            </a:solidFill>
                          </a:uFill>
                          <a:latin typeface="Times Roman"/>
                          <a:ea typeface="Times Roman"/>
                          <a:cs typeface="Times Roman"/>
                          <a:sym typeface="Times Roman"/>
                        </a:rPr>
                        <a:t>1</a:t>
                      </a:r>
                    </a:p>
                  </a:txBody>
                  <a:tcPr marL="50800" marR="50800" marT="50800" marB="50800" anchor="ctr" anchorCtr="0" horzOverflow="overflow">
                    <a:lnR w="28575">
                      <a:miter lim="400000"/>
                    </a:lnR>
                  </a:tcPr>
                </a:tc>
              </a:tr>
              <a:tr h="628649">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char</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2000">
                          <a:uFill>
                            <a:solidFill>
                              <a:srgbClr val="000000"/>
                            </a:solidFill>
                          </a:uFill>
                          <a:latin typeface="Times Roman"/>
                          <a:ea typeface="Times Roman"/>
                          <a:cs typeface="Times Roman"/>
                          <a:sym typeface="Times Roman"/>
                        </a:rPr>
                        <a:t>2</a:t>
                      </a:r>
                    </a:p>
                  </a:txBody>
                  <a:tcPr marL="50800" marR="50800" marT="50800" marB="50800" anchor="ctr" anchorCtr="0" horzOverflow="overflow">
                    <a:lnR w="28575">
                      <a:miter lim="400000"/>
                    </a:lnR>
                  </a:tcPr>
                </a:tc>
              </a:tr>
              <a:tr h="628649">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int</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2000">
                          <a:uFill>
                            <a:solidFill>
                              <a:srgbClr val="000000"/>
                            </a:solidFill>
                          </a:uFill>
                          <a:latin typeface="Times Roman"/>
                          <a:ea typeface="Times Roman"/>
                          <a:cs typeface="Times Roman"/>
                          <a:sym typeface="Times Roman"/>
                        </a:rPr>
                        <a:t>4</a:t>
                      </a:r>
                    </a:p>
                  </a:txBody>
                  <a:tcPr marL="50800" marR="50800" marT="50800" marB="50800" anchor="ctr" anchorCtr="0" horzOverflow="overflow">
                    <a:lnR w="28575">
                      <a:miter lim="400000"/>
                    </a:lnR>
                  </a:tcPr>
                </a:tc>
              </a:tr>
              <a:tr h="628649">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float</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2000">
                          <a:uFill>
                            <a:solidFill>
                              <a:srgbClr val="000000"/>
                            </a:solidFill>
                          </a:uFill>
                          <a:latin typeface="Times Roman"/>
                          <a:ea typeface="Times Roman"/>
                          <a:cs typeface="Times Roman"/>
                          <a:sym typeface="Times Roman"/>
                        </a:rPr>
                        <a:t>4</a:t>
                      </a:r>
                    </a:p>
                  </a:txBody>
                  <a:tcPr marL="50800" marR="50800" marT="50800" marB="50800" anchor="ctr" anchorCtr="0" horzOverflow="overflow">
                    <a:lnR w="28575">
                      <a:miter lim="400000"/>
                    </a:lnR>
                  </a:tcPr>
                </a:tc>
              </a:tr>
              <a:tr h="628649">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long</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2000">
                          <a:uFill>
                            <a:solidFill>
                              <a:srgbClr val="000000"/>
                            </a:solidFill>
                          </a:uFill>
                          <a:latin typeface="Times Roman"/>
                          <a:ea typeface="Times Roman"/>
                          <a:cs typeface="Times Roman"/>
                          <a:sym typeface="Times Roman"/>
                        </a:rPr>
                        <a:t>8</a:t>
                      </a:r>
                    </a:p>
                  </a:txBody>
                  <a:tcPr marL="50800" marR="50800" marT="50800" marB="50800" anchor="ctr" anchorCtr="0" horzOverflow="overflow">
                    <a:lnR w="28575">
                      <a:miter lim="400000"/>
                    </a:lnR>
                  </a:tcPr>
                </a:tc>
              </a:tr>
              <a:tr h="628649">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double</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sz="2000">
                          <a:uFill>
                            <a:solidFill>
                              <a:srgbClr val="000000"/>
                            </a:solidFill>
                          </a:uFill>
                          <a:latin typeface="Times Roman"/>
                          <a:ea typeface="Times Roman"/>
                          <a:cs typeface="Times Roman"/>
                          <a:sym typeface="Times Roman"/>
                        </a:rPr>
                        <a:t>8</a:t>
                      </a:r>
                    </a:p>
                  </a:txBody>
                  <a:tcPr marL="50800" marR="50800" marT="50800" marB="50800" anchor="ctr" anchorCtr="0" horzOverflow="overflow">
                    <a:lnR w="28575">
                      <a:miter lim="400000"/>
                    </a:lnR>
                    <a:lnB w="28575">
                      <a:miter lim="400000"/>
                    </a:lnB>
                  </a:tcPr>
                </a:tc>
              </a:tr>
            </a:tbl>
          </a:graphicData>
        </a:graphic>
      </p:graphicFrame>
      <p:sp>
        <p:nvSpPr>
          <p:cNvPr id="279" name="primitive types"/>
          <p:cNvSpPr txBox="1"/>
          <p:nvPr/>
        </p:nvSpPr>
        <p:spPr>
          <a:xfrm>
            <a:off x="1003300" y="7112000"/>
            <a:ext cx="3556000" cy="330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lvl1pPr>
          </a:lstStyle>
          <a:p>
            <a:pPr/>
            <a:r>
              <a:t>primitive types</a:t>
            </a:r>
          </a:p>
        </p:txBody>
      </p:sp>
      <p:grpSp>
        <p:nvGrpSpPr>
          <p:cNvPr id="282" name="Group"/>
          <p:cNvGrpSpPr/>
          <p:nvPr/>
        </p:nvGrpSpPr>
        <p:grpSpPr>
          <a:xfrm>
            <a:off x="6994802" y="1897759"/>
            <a:ext cx="4229101" cy="2826641"/>
            <a:chOff x="0" y="0"/>
            <a:chExt cx="4229100" cy="2826640"/>
          </a:xfrm>
        </p:grpSpPr>
        <p:graphicFrame>
          <p:nvGraphicFramePr>
            <p:cNvPr id="280" name="表格 1"/>
            <p:cNvGraphicFramePr/>
            <p:nvPr/>
          </p:nvGraphicFramePr>
          <p:xfrm>
            <a:off x="0" y="0"/>
            <a:ext cx="4229100" cy="26289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791675"/>
                  <a:gridCol w="2361224"/>
                </a:tblGrid>
                <a:tr h="638175">
                  <a:tc>
                    <a:txBody>
                      <a:bodyPr/>
                      <a:lstStyle/>
                      <a:p>
                        <a:pPr marL="58702" marR="58702" algn="ctr" defTabSz="1295400">
                          <a:lnSpc>
                            <a:spcPts val="2200"/>
                          </a:lnSpc>
                          <a:defRPr sz="1800">
                            <a:solidFill>
                              <a:srgbClr val="000000"/>
                            </a:solidFill>
                          </a:defRPr>
                        </a:pPr>
                        <a:r>
                          <a:rPr>
                            <a:solidFill>
                              <a:srgbClr val="FFFFFF"/>
                            </a:solidFill>
                            <a:uFill>
                              <a:solidFill>
                                <a:srgbClr val="000000"/>
                              </a:solidFill>
                            </a:uFill>
                            <a:sym typeface="Lucida Sans Regular"/>
                          </a:rPr>
                          <a:t>type</a:t>
                        </a:r>
                      </a:p>
                    </a:txBody>
                    <a:tcPr marL="50800" marR="50800" marT="50800" marB="50800" anchor="ctr" anchorCtr="0" horzOverflow="overflow">
                      <a:lnL w="28575">
                        <a:miter lim="400000"/>
                      </a:lnL>
                    </a:tcPr>
                  </a:tc>
                  <a:tc>
                    <a:txBody>
                      <a:bodyPr/>
                      <a:lstStyle/>
                      <a:p>
                        <a:pPr marL="58702" marR="58702" algn="ctr" defTabSz="1295400">
                          <a:lnSpc>
                            <a:spcPct val="130000"/>
                          </a:lnSpc>
                          <a:defRPr sz="1800">
                            <a:solidFill>
                              <a:srgbClr val="000000"/>
                            </a:solidFill>
                          </a:defRPr>
                        </a:pPr>
                        <a:r>
                          <a:rPr>
                            <a:solidFill>
                              <a:srgbClr val="FFFFFF"/>
                            </a:solidFill>
                            <a:uFill>
                              <a:solidFill>
                                <a:srgbClr val="000000"/>
                              </a:solidFill>
                            </a:uFill>
                            <a:sym typeface="Lucida Sans Regular"/>
                          </a:rPr>
                          <a:t>bytes</a:t>
                        </a:r>
                      </a:p>
                    </a:txBody>
                    <a:tcPr marL="50800" marR="50800" marT="50800" marB="50800" anchor="ctr" anchorCtr="0" horzOverflow="overflow">
                      <a:lnR w="28575">
                        <a:miter lim="400000"/>
                      </a:lnR>
                    </a:tcPr>
                  </a:tc>
                </a:tr>
                <a:tr h="638175">
                  <a:tc>
                    <a:txBody>
                      <a:bodyPr/>
                      <a:lstStyle/>
                      <a:p>
                        <a:pPr marL="58702" marR="58702" algn="ctr" defTabSz="1295400">
                          <a:lnSpc>
                            <a:spcPct val="130000"/>
                          </a:lnSpc>
                          <a:defRPr sz="1800"/>
                        </a:pPr>
                        <a:r>
                          <a:rPr>
                            <a:uFill>
                              <a:solidFill>
                                <a:srgbClr val="000000"/>
                              </a:solidFill>
                            </a:uFill>
                            <a:latin typeface="Lucida Sans Typewriter Regular"/>
                            <a:ea typeface="Lucida Sans Typewriter Regular"/>
                            <a:cs typeface="Lucida Sans Typewriter Regular"/>
                            <a:sym typeface="Lucida Sans Typewriter Regular"/>
                          </a:rPr>
                          <a:t>char[]</a:t>
                        </a:r>
                      </a:p>
                    </a:txBody>
                    <a:tcPr marL="50800" marR="50800" marT="50800" marB="50800" anchor="ctr" anchorCtr="0" horzOverflow="overflow">
                      <a:lnL w="28575">
                        <a:miter lim="400000"/>
                      </a:lnL>
                    </a:tcPr>
                  </a:tc>
                  <a:tc>
                    <a:txBody>
                      <a:bodyPr/>
                      <a:lstStyle/>
                      <a:p>
                        <a:pPr marL="58702" marR="58702" algn="ctr" defTabSz="1295400">
                          <a:lnSpc>
                            <a:spcPct val="130000"/>
                          </a:lnSpc>
                          <a:defRPr sz="2000">
                            <a:uFill>
                              <a:solidFill>
                                <a:srgbClr val="000000"/>
                              </a:solidFill>
                            </a:uFill>
                            <a:latin typeface="Times Roman"/>
                            <a:ea typeface="Times Roman"/>
                            <a:cs typeface="Times Roman"/>
                            <a:sym typeface="Times Roman"/>
                          </a:defRPr>
                        </a:pPr>
                        <a:r>
                          <a:t>2</a:t>
                        </a:r>
                        <a:r>
                          <a:rPr baseline="-5999"/>
                          <a:t> </a:t>
                        </a:r>
                        <a:r>
                          <a:rPr i="1"/>
                          <a:t>N</a:t>
                        </a:r>
                        <a:r>
                          <a:t> + 24</a:t>
                        </a:r>
                      </a:p>
                    </a:txBody>
                    <a:tcPr marL="50800" marR="50800" marT="50800" marB="50800" anchor="ctr" anchorCtr="0" horzOverflow="overflow">
                      <a:lnR w="28575">
                        <a:miter lim="400000"/>
                      </a:lnR>
                    </a:tcPr>
                  </a:tc>
                </a:tr>
                <a:tr h="638175">
                  <a:tc>
                    <a:txBody>
                      <a:bodyPr/>
                      <a:lstStyle/>
                      <a:p>
                        <a:pPr marL="58702" marR="58702" algn="ctr" defTabSz="1295400">
                          <a:lnSpc>
                            <a:spcPct val="130000"/>
                          </a:lnSpc>
                          <a:defRPr sz="1800"/>
                        </a:pPr>
                        <a:r>
                          <a:rPr>
                            <a:uFill>
                              <a:solidFill>
                                <a:srgbClr val="000000"/>
                              </a:solidFill>
                            </a:uFill>
                            <a:latin typeface="Lucida Sans Typewriter Regular"/>
                            <a:ea typeface="Lucida Sans Typewriter Regular"/>
                            <a:cs typeface="Lucida Sans Typewriter Regular"/>
                            <a:sym typeface="Lucida Sans Typewriter Regular"/>
                          </a:rPr>
                          <a:t>int[]</a:t>
                        </a:r>
                      </a:p>
                    </a:txBody>
                    <a:tcPr marL="50800" marR="50800" marT="50800" marB="50800" anchor="ctr" anchorCtr="0" horzOverflow="overflow">
                      <a:lnL w="28575">
                        <a:miter lim="400000"/>
                      </a:lnL>
                    </a:tcPr>
                  </a:tc>
                  <a:tc>
                    <a:txBody>
                      <a:bodyPr/>
                      <a:lstStyle/>
                      <a:p>
                        <a:pPr marL="58702" marR="58702" algn="ctr" defTabSz="1295400">
                          <a:lnSpc>
                            <a:spcPct val="130000"/>
                          </a:lnSpc>
                          <a:defRPr sz="2000">
                            <a:uFill>
                              <a:solidFill>
                                <a:srgbClr val="000000"/>
                              </a:solidFill>
                            </a:uFill>
                            <a:latin typeface="Times Roman"/>
                            <a:ea typeface="Times Roman"/>
                            <a:cs typeface="Times Roman"/>
                            <a:sym typeface="Times Roman"/>
                          </a:defRPr>
                        </a:pPr>
                        <a:r>
                          <a:t>4</a:t>
                        </a:r>
                        <a:r>
                          <a:rPr baseline="-5999"/>
                          <a:t> </a:t>
                        </a:r>
                        <a:r>
                          <a:rPr i="1"/>
                          <a:t>N</a:t>
                        </a:r>
                        <a:r>
                          <a:t> + 24</a:t>
                        </a:r>
                      </a:p>
                    </a:txBody>
                    <a:tcPr marL="50800" marR="50800" marT="50800" marB="50800" anchor="ctr" anchorCtr="0" horzOverflow="overflow">
                      <a:lnR w="28575">
                        <a:miter lim="400000"/>
                      </a:lnR>
                    </a:tcPr>
                  </a:tc>
                </a:tr>
                <a:tr h="638175">
                  <a:tc>
                    <a:txBody>
                      <a:bodyPr/>
                      <a:lstStyle/>
                      <a:p>
                        <a:pPr marL="58702" marR="58702" algn="ctr" defTabSz="1295400">
                          <a:lnSpc>
                            <a:spcPct val="130000"/>
                          </a:lnSpc>
                          <a:defRPr sz="1800"/>
                        </a:pPr>
                        <a:r>
                          <a:rPr>
                            <a:uFill>
                              <a:solidFill>
                                <a:srgbClr val="000000"/>
                              </a:solidFill>
                            </a:uFill>
                            <a:latin typeface="Lucida Sans Typewriter Regular"/>
                            <a:ea typeface="Lucida Sans Typewriter Regular"/>
                            <a:cs typeface="Lucida Sans Typewriter Regular"/>
                            <a:sym typeface="Lucida Sans Typewriter Regular"/>
                          </a:rPr>
                          <a:t>double[]</a:t>
                        </a:r>
                      </a:p>
                    </a:txBody>
                    <a:tcPr marL="50800" marR="50800" marT="50800" marB="50800" anchor="ctr" anchorCtr="0" horzOverflow="overflow">
                      <a:lnL w="28575">
                        <a:miter lim="400000"/>
                      </a:lnL>
                      <a:lnB w="28575">
                        <a:miter lim="400000"/>
                      </a:lnB>
                    </a:tcPr>
                  </a:tc>
                  <a:tc>
                    <a:txBody>
                      <a:bodyPr/>
                      <a:lstStyle/>
                      <a:p>
                        <a:pPr marL="58702" marR="58702" algn="ctr" defTabSz="1295400">
                          <a:lnSpc>
                            <a:spcPct val="130000"/>
                          </a:lnSpc>
                          <a:defRPr sz="2000">
                            <a:uFill>
                              <a:solidFill>
                                <a:srgbClr val="000000"/>
                              </a:solidFill>
                            </a:uFill>
                            <a:latin typeface="Times Roman"/>
                            <a:ea typeface="Times Roman"/>
                            <a:cs typeface="Times Roman"/>
                            <a:sym typeface="Times Roman"/>
                          </a:defRPr>
                        </a:pPr>
                        <a:r>
                          <a:t>8</a:t>
                        </a:r>
                        <a:r>
                          <a:rPr baseline="-5999"/>
                          <a:t> </a:t>
                        </a:r>
                        <a:r>
                          <a:rPr i="1"/>
                          <a:t>N</a:t>
                        </a:r>
                        <a:r>
                          <a:t> + 24</a:t>
                        </a:r>
                      </a:p>
                    </a:txBody>
                    <a:tcPr marL="50800" marR="50800" marT="50800" marB="50800" anchor="ctr" anchorCtr="0" horzOverflow="overflow">
                      <a:lnR w="28575">
                        <a:miter lim="400000"/>
                      </a:lnR>
                      <a:lnB w="28575">
                        <a:miter lim="400000"/>
                      </a:lnB>
                    </a:tcPr>
                  </a:tc>
                </a:tr>
              </a:tbl>
            </a:graphicData>
          </a:graphic>
        </p:graphicFrame>
        <p:sp>
          <p:nvSpPr>
            <p:cNvPr id="281" name="one-dimensional arrays"/>
            <p:cNvSpPr/>
            <p:nvPr/>
          </p:nvSpPr>
          <p:spPr>
            <a:xfrm>
              <a:off x="28297" y="2826640"/>
              <a:ext cx="41656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lvl1pPr>
            </a:lstStyle>
            <a:p>
              <a:pPr/>
              <a:r>
                <a:t>one-dimensional arrays</a:t>
              </a:r>
            </a:p>
          </p:txBody>
        </p:sp>
      </p:grpSp>
      <p:grpSp>
        <p:nvGrpSpPr>
          <p:cNvPr id="285" name="Group"/>
          <p:cNvGrpSpPr/>
          <p:nvPr/>
        </p:nvGrpSpPr>
        <p:grpSpPr>
          <a:xfrm>
            <a:off x="6998839" y="6050660"/>
            <a:ext cx="4229101" cy="2826640"/>
            <a:chOff x="0" y="0"/>
            <a:chExt cx="4229100" cy="2826639"/>
          </a:xfrm>
        </p:grpSpPr>
        <p:graphicFrame>
          <p:nvGraphicFramePr>
            <p:cNvPr id="283" name="表格 2"/>
            <p:cNvGraphicFramePr/>
            <p:nvPr/>
          </p:nvGraphicFramePr>
          <p:xfrm>
            <a:off x="0" y="0"/>
            <a:ext cx="4229100" cy="26289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794619"/>
                  <a:gridCol w="2362200"/>
                </a:tblGrid>
                <a:tr h="638175">
                  <a:tc>
                    <a:txBody>
                      <a:bodyPr/>
                      <a:lstStyle/>
                      <a:p>
                        <a:pPr marL="58702" marR="58702" algn="ctr" defTabSz="1295400">
                          <a:lnSpc>
                            <a:spcPts val="2200"/>
                          </a:lnSpc>
                          <a:defRPr sz="1800">
                            <a:solidFill>
                              <a:srgbClr val="000000"/>
                            </a:solidFill>
                          </a:defRPr>
                        </a:pPr>
                        <a:r>
                          <a:rPr>
                            <a:solidFill>
                              <a:srgbClr val="FFFFFF"/>
                            </a:solidFill>
                            <a:uFill>
                              <a:solidFill>
                                <a:srgbClr val="000000"/>
                              </a:solidFill>
                            </a:uFill>
                            <a:sym typeface="Lucida Sans Regular"/>
                          </a:rPr>
                          <a:t>type</a:t>
                        </a:r>
                      </a:p>
                    </a:txBody>
                    <a:tcPr marL="50800" marR="50800" marT="50800" marB="50800" anchor="ctr" anchorCtr="0" horzOverflow="overflow">
                      <a:lnL w="28575">
                        <a:miter lim="400000"/>
                      </a:lnL>
                    </a:tcPr>
                  </a:tc>
                  <a:tc>
                    <a:txBody>
                      <a:bodyPr/>
                      <a:lstStyle/>
                      <a:p>
                        <a:pPr marL="58702" marR="58702" algn="ctr" defTabSz="1295400">
                          <a:lnSpc>
                            <a:spcPct val="130000"/>
                          </a:lnSpc>
                          <a:defRPr sz="1800">
                            <a:solidFill>
                              <a:srgbClr val="000000"/>
                            </a:solidFill>
                          </a:defRPr>
                        </a:pPr>
                        <a:r>
                          <a:rPr>
                            <a:solidFill>
                              <a:srgbClr val="FFFFFF"/>
                            </a:solidFill>
                            <a:uFill>
                              <a:solidFill>
                                <a:srgbClr val="000000"/>
                              </a:solidFill>
                            </a:uFill>
                            <a:sym typeface="Lucida Sans Regular"/>
                          </a:rPr>
                          <a:t>bytes</a:t>
                        </a:r>
                      </a:p>
                    </a:txBody>
                    <a:tcPr marL="50800" marR="50800" marT="50800" marB="50800" anchor="ctr" anchorCtr="0" horzOverflow="overflow">
                      <a:lnR w="28575">
                        <a:miter lim="400000"/>
                      </a:lnR>
                    </a:tcPr>
                  </a:tc>
                </a:tr>
                <a:tr h="638175">
                  <a:tc>
                    <a:txBody>
                      <a:bodyPr/>
                      <a:lstStyle/>
                      <a:p>
                        <a:pPr marL="58702" marR="58702" algn="ctr" defTabSz="1295400">
                          <a:lnSpc>
                            <a:spcPct val="130000"/>
                          </a:lnSpc>
                          <a:defRPr sz="1800"/>
                        </a:pPr>
                        <a:r>
                          <a:rPr>
                            <a:uFill>
                              <a:solidFill>
                                <a:srgbClr val="000000"/>
                              </a:solidFill>
                            </a:uFill>
                            <a:latin typeface="Lucida Sans Typewriter Regular"/>
                            <a:ea typeface="Lucida Sans Typewriter Regular"/>
                            <a:cs typeface="Lucida Sans Typewriter Regular"/>
                            <a:sym typeface="Lucida Sans Typewriter Regular"/>
                          </a:rPr>
                          <a:t>char[][]</a:t>
                        </a:r>
                      </a:p>
                    </a:txBody>
                    <a:tcPr marL="50800" marR="50800" marT="50800" marB="50800" anchor="ctr" anchorCtr="0" horzOverflow="overflow">
                      <a:lnL w="28575">
                        <a:miter lim="400000"/>
                      </a:lnL>
                    </a:tcPr>
                  </a:tc>
                  <a:tc>
                    <a:txBody>
                      <a:bodyPr/>
                      <a:lstStyle/>
                      <a:p>
                        <a:pPr marL="58702" marR="58702" algn="ctr" defTabSz="1295400">
                          <a:lnSpc>
                            <a:spcPct val="130000"/>
                          </a:lnSpc>
                          <a:defRPr sz="1800">
                            <a:uFill>
                              <a:solidFill>
                                <a:srgbClr val="000000"/>
                              </a:solidFill>
                            </a:uFill>
                            <a:latin typeface="Times Roman"/>
                            <a:ea typeface="Times Roman"/>
                            <a:cs typeface="Times Roman"/>
                            <a:sym typeface="Times Roman"/>
                          </a:defRPr>
                        </a:pPr>
                        <a:r>
                          <a:t>~ 2 </a:t>
                        </a:r>
                        <a:r>
                          <a:rPr i="1"/>
                          <a:t>M N</a:t>
                        </a:r>
                      </a:p>
                    </a:txBody>
                    <a:tcPr marL="50800" marR="50800" marT="50800" marB="50800" anchor="ctr" anchorCtr="0" horzOverflow="overflow">
                      <a:lnR w="28575">
                        <a:miter lim="400000"/>
                      </a:lnR>
                    </a:tcPr>
                  </a:tc>
                </a:tr>
                <a:tr h="638175">
                  <a:tc>
                    <a:txBody>
                      <a:bodyPr/>
                      <a:lstStyle/>
                      <a:p>
                        <a:pPr marL="58702" marR="58702" algn="ctr" defTabSz="1295400">
                          <a:lnSpc>
                            <a:spcPct val="130000"/>
                          </a:lnSpc>
                          <a:defRPr sz="1800"/>
                        </a:pPr>
                        <a:r>
                          <a:rPr>
                            <a:uFill>
                              <a:solidFill>
                                <a:srgbClr val="000000"/>
                              </a:solidFill>
                            </a:uFill>
                            <a:latin typeface="Lucida Sans Typewriter Regular"/>
                            <a:ea typeface="Lucida Sans Typewriter Regular"/>
                            <a:cs typeface="Lucida Sans Typewriter Regular"/>
                            <a:sym typeface="Lucida Sans Typewriter Regular"/>
                          </a:rPr>
                          <a:t>int[][]</a:t>
                        </a:r>
                      </a:p>
                    </a:txBody>
                    <a:tcPr marL="50800" marR="50800" marT="50800" marB="50800" anchor="ctr" anchorCtr="0" horzOverflow="overflow">
                      <a:lnL w="28575">
                        <a:miter lim="400000"/>
                      </a:lnL>
                    </a:tcPr>
                  </a:tc>
                  <a:tc>
                    <a:txBody>
                      <a:bodyPr/>
                      <a:lstStyle/>
                      <a:p>
                        <a:pPr marL="58702" marR="58702" algn="ctr" defTabSz="1295400">
                          <a:lnSpc>
                            <a:spcPct val="130000"/>
                          </a:lnSpc>
                          <a:defRPr sz="1800">
                            <a:uFill>
                              <a:solidFill>
                                <a:srgbClr val="000000"/>
                              </a:solidFill>
                            </a:uFill>
                            <a:latin typeface="Times Roman"/>
                            <a:ea typeface="Times Roman"/>
                            <a:cs typeface="Times Roman"/>
                            <a:sym typeface="Times Roman"/>
                          </a:defRPr>
                        </a:pPr>
                        <a:r>
                          <a:t>~ 4 </a:t>
                        </a:r>
                        <a:r>
                          <a:rPr i="1"/>
                          <a:t>M N</a:t>
                        </a:r>
                      </a:p>
                    </a:txBody>
                    <a:tcPr marL="50800" marR="50800" marT="50800" marB="50800" anchor="ctr" anchorCtr="0" horzOverflow="overflow">
                      <a:lnR w="28575">
                        <a:miter lim="400000"/>
                      </a:lnR>
                    </a:tcPr>
                  </a:tc>
                </a:tr>
                <a:tr h="638175">
                  <a:tc>
                    <a:txBody>
                      <a:bodyPr/>
                      <a:lstStyle/>
                      <a:p>
                        <a:pPr marL="58702" marR="58702" algn="ctr" defTabSz="1295400">
                          <a:lnSpc>
                            <a:spcPct val="130000"/>
                          </a:lnSpc>
                          <a:defRPr sz="1800"/>
                        </a:pPr>
                        <a:r>
                          <a:rPr>
                            <a:uFill>
                              <a:solidFill>
                                <a:srgbClr val="000000"/>
                              </a:solidFill>
                            </a:uFill>
                            <a:latin typeface="Lucida Sans Typewriter Regular"/>
                            <a:ea typeface="Lucida Sans Typewriter Regular"/>
                            <a:cs typeface="Lucida Sans Typewriter Regular"/>
                            <a:sym typeface="Lucida Sans Typewriter Regular"/>
                          </a:rPr>
                          <a:t>double[][]</a:t>
                        </a:r>
                      </a:p>
                    </a:txBody>
                    <a:tcPr marL="50800" marR="50800" marT="50800" marB="50800" anchor="ctr" anchorCtr="0" horzOverflow="overflow">
                      <a:lnL w="28575">
                        <a:miter lim="400000"/>
                      </a:lnL>
                      <a:lnB w="28575">
                        <a:miter lim="400000"/>
                      </a:lnB>
                    </a:tcPr>
                  </a:tc>
                  <a:tc>
                    <a:txBody>
                      <a:bodyPr/>
                      <a:lstStyle/>
                      <a:p>
                        <a:pPr marL="58702" marR="58702" algn="ctr" defTabSz="1295400">
                          <a:lnSpc>
                            <a:spcPct val="130000"/>
                          </a:lnSpc>
                          <a:defRPr sz="1800">
                            <a:uFill>
                              <a:solidFill>
                                <a:srgbClr val="000000"/>
                              </a:solidFill>
                            </a:uFill>
                            <a:latin typeface="Times Roman"/>
                            <a:ea typeface="Times Roman"/>
                            <a:cs typeface="Times Roman"/>
                            <a:sym typeface="Times Roman"/>
                          </a:defRPr>
                        </a:pPr>
                        <a:r>
                          <a:t>~ 8 </a:t>
                        </a:r>
                        <a:r>
                          <a:rPr i="1"/>
                          <a:t>M N</a:t>
                        </a:r>
                      </a:p>
                    </a:txBody>
                    <a:tcPr marL="50800" marR="50800" marT="50800" marB="50800" anchor="ctr" anchorCtr="0" horzOverflow="overflow">
                      <a:lnR w="28575">
                        <a:miter lim="400000"/>
                      </a:lnR>
                      <a:lnB w="28575">
                        <a:miter lim="400000"/>
                      </a:lnB>
                    </a:tcPr>
                  </a:tc>
                </a:tr>
              </a:tbl>
            </a:graphicData>
          </a:graphic>
        </p:graphicFrame>
        <p:sp>
          <p:nvSpPr>
            <p:cNvPr id="284" name="two-dimensional arrays"/>
            <p:cNvSpPr/>
            <p:nvPr/>
          </p:nvSpPr>
          <p:spPr>
            <a:xfrm>
              <a:off x="36960" y="2826639"/>
              <a:ext cx="41529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lvl1pPr>
            </a:lstStyle>
            <a:p>
              <a:pPr/>
              <a:r>
                <a:t>two-dimensional arrays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1"/>
      <p:bldP build="whole" bldLvl="1" animBg="1" rev="0" advAuto="0" spid="285"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Typical memory usage for objects in Java"/>
          <p:cNvSpPr txBox="1"/>
          <p:nvPr>
            <p:ph type="title"/>
          </p:nvPr>
        </p:nvSpPr>
        <p:spPr>
          <a:prstGeom prst="rect">
            <a:avLst/>
          </a:prstGeom>
        </p:spPr>
        <p:txBody>
          <a:bodyPr/>
          <a:lstStyle/>
          <a:p>
            <a:pPr/>
            <a:r>
              <a:t>Typical memory usage for objects in Java</a:t>
            </a:r>
          </a:p>
        </p:txBody>
      </p:sp>
      <p:sp>
        <p:nvSpPr>
          <p:cNvPr id="290" name="Object overhead.  16 bytes.…"/>
          <p:cNvSpPr txBox="1"/>
          <p:nvPr>
            <p:ph type="body" idx="1"/>
          </p:nvPr>
        </p:nvSpPr>
        <p:spPr>
          <a:prstGeom prst="rect">
            <a:avLst/>
          </a:prstGeom>
        </p:spPr>
        <p:txBody>
          <a:bodyPr/>
          <a:lstStyle/>
          <a:p>
            <a:pPr indent="127000"/>
            <a:r>
              <a:t>Object overhead</a:t>
            </a:r>
            <a:r>
              <a:t>.  </a:t>
            </a:r>
            <a:r>
              <a:t>16 bytes.</a:t>
            </a:r>
          </a:p>
          <a:p>
            <a:pPr indent="127000"/>
            <a:r>
              <a:t>Reference</a:t>
            </a:r>
            <a:r>
              <a:t>.  </a:t>
            </a:r>
            <a:r>
              <a:t>8 bytes.</a:t>
            </a:r>
          </a:p>
          <a:p>
            <a:pPr indent="127000"/>
            <a:r>
              <a:t>Padding</a:t>
            </a:r>
            <a:r>
              <a:t>.  </a:t>
            </a:r>
            <a:r>
              <a:t>Each object uses a multiple of 8 bytes.</a:t>
            </a:r>
          </a:p>
          <a:p>
            <a:pPr indent="127000"/>
          </a:p>
          <a:p>
            <a:pPr indent="127000"/>
          </a:p>
          <a:p>
            <a:pPr indent="127000"/>
            <a:r>
              <a:t>Ex 1.  </a:t>
            </a:r>
            <a:r>
              <a:t>A </a:t>
            </a:r>
            <a:r>
              <a:rPr sz="2200">
                <a:latin typeface="Lucida Sans Typewriter Regular"/>
                <a:ea typeface="Lucida Sans Typewriter Regular"/>
                <a:cs typeface="Lucida Sans Typewriter Regular"/>
                <a:sym typeface="Lucida Sans Typewriter Regular"/>
              </a:rPr>
              <a:t>Date</a:t>
            </a:r>
            <a:r>
              <a:t> object uses 32 bytes of memory.</a:t>
            </a:r>
          </a:p>
        </p:txBody>
      </p:sp>
      <p:sp>
        <p:nvSpPr>
          <p:cNvPr id="2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2" name="Objects.pdf" descr="Objects.pdf"/>
          <p:cNvPicPr>
            <a:picLocks noChangeAspect="1"/>
          </p:cNvPicPr>
          <p:nvPr/>
        </p:nvPicPr>
        <p:blipFill>
          <a:blip r:embed="rId2">
            <a:extLst/>
          </a:blip>
          <a:srcRect l="0" t="21461" r="7109" b="58141"/>
          <a:stretch>
            <a:fillRect/>
          </a:stretch>
        </p:blipFill>
        <p:spPr>
          <a:xfrm>
            <a:off x="1438986" y="5270500"/>
            <a:ext cx="6803314" cy="3378200"/>
          </a:xfrm>
          <a:prstGeom prst="rect">
            <a:avLst/>
          </a:prstGeom>
          <a:ln w="12700"/>
        </p:spPr>
      </p:pic>
      <p:sp>
        <p:nvSpPr>
          <p:cNvPr id="293" name="4 bytes (int)"/>
          <p:cNvSpPr txBox="1"/>
          <p:nvPr/>
        </p:nvSpPr>
        <p:spPr>
          <a:xfrm>
            <a:off x="8317089" y="7352453"/>
            <a:ext cx="135908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4 bytes (int)</a:t>
            </a:r>
          </a:p>
        </p:txBody>
      </p:sp>
      <p:sp>
        <p:nvSpPr>
          <p:cNvPr id="294" name="4 bytes (int)"/>
          <p:cNvSpPr txBox="1"/>
          <p:nvPr/>
        </p:nvSpPr>
        <p:spPr>
          <a:xfrm>
            <a:off x="8317089" y="7708053"/>
            <a:ext cx="135908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4 bytes (int)</a:t>
            </a:r>
          </a:p>
        </p:txBody>
      </p:sp>
      <p:sp>
        <p:nvSpPr>
          <p:cNvPr id="295" name="16 bytes (object overhead)"/>
          <p:cNvSpPr txBox="1"/>
          <p:nvPr/>
        </p:nvSpPr>
        <p:spPr>
          <a:xfrm>
            <a:off x="8317089" y="5968153"/>
            <a:ext cx="2816836"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16 bytes (object overhead)</a:t>
            </a:r>
          </a:p>
        </p:txBody>
      </p:sp>
      <p:grpSp>
        <p:nvGrpSpPr>
          <p:cNvPr id="298" name="Group"/>
          <p:cNvGrpSpPr/>
          <p:nvPr/>
        </p:nvGrpSpPr>
        <p:grpSpPr>
          <a:xfrm>
            <a:off x="8317089" y="8496300"/>
            <a:ext cx="2838020" cy="392854"/>
            <a:chOff x="0" y="0"/>
            <a:chExt cx="2838019" cy="392853"/>
          </a:xfrm>
        </p:grpSpPr>
        <p:sp>
          <p:nvSpPr>
            <p:cNvPr id="296" name="Line"/>
            <p:cNvSpPr/>
            <p:nvPr/>
          </p:nvSpPr>
          <p:spPr>
            <a:xfrm>
              <a:off x="90310" y="0"/>
              <a:ext cx="2747710" cy="127"/>
            </a:xfrm>
            <a:prstGeom prst="line">
              <a:avLst/>
            </a:prstGeom>
            <a:noFill/>
            <a:ln w="25400" cap="flat">
              <a:solidFill>
                <a:srgbClr val="8D3124"/>
              </a:solidFill>
              <a:prstDash val="solid"/>
              <a:round/>
            </a:ln>
            <a:effectLst/>
          </p:spPr>
          <p:txBody>
            <a:bodyPr wrap="square" lIns="0" tIns="0" rIns="0" bIns="0" numCol="1" anchor="t">
              <a:noAutofit/>
            </a:bodyPr>
            <a:lstStyle/>
            <a:p>
              <a:pPr/>
            </a:p>
          </p:txBody>
        </p:sp>
        <p:sp>
          <p:nvSpPr>
            <p:cNvPr id="297" name="32 bytes"/>
            <p:cNvSpPr txBox="1"/>
            <p:nvPr/>
          </p:nvSpPr>
          <p:spPr>
            <a:xfrm>
              <a:off x="0" y="49953"/>
              <a:ext cx="941154"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32 bytes</a:t>
              </a:r>
            </a:p>
          </p:txBody>
        </p:sp>
      </p:grpSp>
      <p:sp>
        <p:nvSpPr>
          <p:cNvPr id="299" name="4 bytes (int)"/>
          <p:cNvSpPr txBox="1"/>
          <p:nvPr/>
        </p:nvSpPr>
        <p:spPr>
          <a:xfrm>
            <a:off x="8318500" y="6997700"/>
            <a:ext cx="1359080"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4 bytes (int)</a:t>
            </a:r>
          </a:p>
        </p:txBody>
      </p:sp>
      <p:sp>
        <p:nvSpPr>
          <p:cNvPr id="300" name="4 bytes (padding)"/>
          <p:cNvSpPr txBox="1"/>
          <p:nvPr/>
        </p:nvSpPr>
        <p:spPr>
          <a:xfrm>
            <a:off x="8318500" y="8064500"/>
            <a:ext cx="1905891"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4 bytes (padding)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3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290">
                                            <p:txEl>
                                              <p:pRg st="5" end="5"/>
                                            </p:txEl>
                                          </p:spTgt>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8" fill="hold">
                                  <p:stCondLst>
                                    <p:cond delay="0"/>
                                  </p:stCondLst>
                                  <p:iterate type="el" backwards="0">
                                    <p:tmAbs val="0"/>
                                  </p:iterate>
                                  <p:childTnLst>
                                    <p:set>
                                      <p:cBhvr>
                                        <p:cTn id="33" fill="hold"/>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8" grpId="8"/>
      <p:bldP build="whole" bldLvl="1" animBg="1" rev="0" advAuto="0" spid="299" grpId="3"/>
      <p:bldP build="p" bldLvl="1" animBg="1" rev="0" advAuto="0" spid="290" grpId="7"/>
      <p:bldP build="whole" bldLvl="1" animBg="1" rev="0" advAuto="0" spid="294" grpId="5"/>
      <p:bldP build="whole" bldLvl="1" animBg="1" rev="0" advAuto="0" spid="292" grpId="1"/>
      <p:bldP build="whole" bldLvl="1" animBg="1" rev="0" advAuto="0" spid="295" grpId="2"/>
      <p:bldP build="whole" bldLvl="1" animBg="1" rev="0" advAuto="0" spid="300" grpId="6"/>
      <p:bldP build="whole" bldLvl="1" animBg="1" rev="0" advAuto="0" spid="293" grpId="4"/>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Typical memory usage for objects in Java"/>
          <p:cNvSpPr txBox="1"/>
          <p:nvPr>
            <p:ph type="title"/>
          </p:nvPr>
        </p:nvSpPr>
        <p:spPr>
          <a:prstGeom prst="rect">
            <a:avLst/>
          </a:prstGeom>
        </p:spPr>
        <p:txBody>
          <a:bodyPr/>
          <a:lstStyle/>
          <a:p>
            <a:pPr/>
            <a:r>
              <a:t>Typical memory usage for objects in Java</a:t>
            </a:r>
          </a:p>
        </p:txBody>
      </p:sp>
      <p:sp>
        <p:nvSpPr>
          <p:cNvPr id="303" name="Object overhead.  16 bytes.…"/>
          <p:cNvSpPr txBox="1"/>
          <p:nvPr>
            <p:ph type="body" idx="1"/>
          </p:nvPr>
        </p:nvSpPr>
        <p:spPr>
          <a:prstGeom prst="rect">
            <a:avLst/>
          </a:prstGeom>
        </p:spPr>
        <p:txBody>
          <a:bodyPr/>
          <a:lstStyle/>
          <a:p>
            <a:pPr indent="127000"/>
            <a:r>
              <a:t>Object overhead</a:t>
            </a:r>
            <a:r>
              <a:t>.  </a:t>
            </a:r>
            <a:r>
              <a:t>16 bytes.</a:t>
            </a:r>
          </a:p>
          <a:p>
            <a:pPr indent="127000"/>
            <a:r>
              <a:t>Reference</a:t>
            </a:r>
            <a:r>
              <a:t>.  </a:t>
            </a:r>
            <a:r>
              <a:t>8 bytes.</a:t>
            </a:r>
          </a:p>
          <a:p>
            <a:pPr indent="127000"/>
            <a:r>
              <a:t>Padding</a:t>
            </a:r>
            <a:r>
              <a:t>.  </a:t>
            </a:r>
            <a:r>
              <a:t>Each object uses a multiple of 8 bytes.</a:t>
            </a:r>
          </a:p>
          <a:p>
            <a:pPr indent="127000"/>
          </a:p>
          <a:p>
            <a:pPr indent="127000"/>
          </a:p>
          <a:p>
            <a:pPr indent="127000"/>
            <a:r>
              <a:t>Ex 2.  </a:t>
            </a:r>
            <a:r>
              <a:t>A virgin </a:t>
            </a:r>
            <a:r>
              <a:rPr sz="2200">
                <a:latin typeface="Lucida Sans Typewriter Regular"/>
                <a:ea typeface="Lucida Sans Typewriter Regular"/>
                <a:cs typeface="Lucida Sans Typewriter Regular"/>
                <a:sym typeface="Lucida Sans Typewriter Regular"/>
              </a:rPr>
              <a:t>String</a:t>
            </a:r>
            <a:r>
              <a:t> of length </a:t>
            </a:r>
            <a:r>
              <a:rPr i="1">
                <a:latin typeface="Times New Roman"/>
                <a:ea typeface="Times New Roman"/>
                <a:cs typeface="Times New Roman"/>
                <a:sym typeface="Times New Roman"/>
              </a:rPr>
              <a:t>N</a:t>
            </a:r>
            <a:r>
              <a:t> uses </a:t>
            </a:r>
            <a:r>
              <a:rPr>
                <a:latin typeface="Symbol"/>
                <a:ea typeface="Symbol"/>
                <a:cs typeface="Symbol"/>
                <a:sym typeface="Symbol"/>
              </a:rPr>
              <a:t>~</a:t>
            </a:r>
            <a:r>
              <a:rPr>
                <a:latin typeface="Times New Roman"/>
                <a:ea typeface="Times New Roman"/>
                <a:cs typeface="Times New Roman"/>
                <a:sym typeface="Times New Roman"/>
              </a:rPr>
              <a:t> 2</a:t>
            </a:r>
            <a:r>
              <a:rPr i="1">
                <a:latin typeface="Times New Roman"/>
                <a:ea typeface="Times New Roman"/>
                <a:cs typeface="Times New Roman"/>
                <a:sym typeface="Times New Roman"/>
              </a:rPr>
              <a:t>N</a:t>
            </a:r>
            <a:r>
              <a:t> bytes of memory.</a:t>
            </a:r>
          </a:p>
        </p:txBody>
      </p:sp>
      <p:pic>
        <p:nvPicPr>
          <p:cNvPr id="304" name="Strings.pdf" descr="Strings.pdf"/>
          <p:cNvPicPr>
            <a:picLocks noChangeAspect="1"/>
          </p:cNvPicPr>
          <p:nvPr/>
        </p:nvPicPr>
        <p:blipFill>
          <a:blip r:embed="rId2">
            <a:extLst/>
          </a:blip>
          <a:srcRect l="3662" t="2191" r="0" b="72960"/>
          <a:stretch>
            <a:fillRect/>
          </a:stretch>
        </p:blipFill>
        <p:spPr>
          <a:xfrm>
            <a:off x="936792" y="4837254"/>
            <a:ext cx="6819437" cy="3721101"/>
          </a:xfrm>
          <a:prstGeom prst="rect">
            <a:avLst/>
          </a:prstGeom>
          <a:ln w="12700"/>
        </p:spPr>
      </p:pic>
      <p:sp>
        <p:nvSpPr>
          <p:cNvPr id="3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6" name="8 bytes (reference to array)"/>
          <p:cNvSpPr txBox="1"/>
          <p:nvPr/>
        </p:nvSpPr>
        <p:spPr>
          <a:xfrm>
            <a:off x="8456789" y="6349153"/>
            <a:ext cx="2850161"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8 bytes (reference to array)</a:t>
            </a:r>
          </a:p>
        </p:txBody>
      </p:sp>
      <p:sp>
        <p:nvSpPr>
          <p:cNvPr id="307" name="4 bytes (int)"/>
          <p:cNvSpPr txBox="1"/>
          <p:nvPr/>
        </p:nvSpPr>
        <p:spPr>
          <a:xfrm>
            <a:off x="8456789" y="7022253"/>
            <a:ext cx="135908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4 bytes (int)</a:t>
            </a:r>
          </a:p>
        </p:txBody>
      </p:sp>
      <p:sp>
        <p:nvSpPr>
          <p:cNvPr id="308" name="4 bytes (int)"/>
          <p:cNvSpPr txBox="1"/>
          <p:nvPr/>
        </p:nvSpPr>
        <p:spPr>
          <a:xfrm>
            <a:off x="8456789" y="7377853"/>
            <a:ext cx="135908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4 bytes (int)</a:t>
            </a:r>
          </a:p>
        </p:txBody>
      </p:sp>
      <p:sp>
        <p:nvSpPr>
          <p:cNvPr id="309" name="2N + 24 bytes (char[] array)"/>
          <p:cNvSpPr txBox="1"/>
          <p:nvPr/>
        </p:nvSpPr>
        <p:spPr>
          <a:xfrm>
            <a:off x="8456789" y="6634903"/>
            <a:ext cx="289202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2N + 24 bytes (char[] array)</a:t>
            </a:r>
          </a:p>
        </p:txBody>
      </p:sp>
      <p:sp>
        <p:nvSpPr>
          <p:cNvPr id="310" name="16 bytes (object overhead)"/>
          <p:cNvSpPr txBox="1"/>
          <p:nvPr/>
        </p:nvSpPr>
        <p:spPr>
          <a:xfrm>
            <a:off x="8456789" y="5536353"/>
            <a:ext cx="2816836"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16 bytes (object overhead)</a:t>
            </a:r>
          </a:p>
        </p:txBody>
      </p:sp>
      <p:sp>
        <p:nvSpPr>
          <p:cNvPr id="311" name="Line"/>
          <p:cNvSpPr/>
          <p:nvPr/>
        </p:nvSpPr>
        <p:spPr>
          <a:xfrm>
            <a:off x="8559800" y="8572500"/>
            <a:ext cx="3515364" cy="127"/>
          </a:xfrm>
          <a:prstGeom prst="line">
            <a:avLst/>
          </a:prstGeom>
          <a:ln w="25400">
            <a:solidFill>
              <a:srgbClr val="8D3124"/>
            </a:solidFill>
          </a:ln>
        </p:spPr>
        <p:txBody>
          <a:bodyPr lIns="0" tIns="0" rIns="0" bIns="0"/>
          <a:lstStyle/>
          <a:p>
            <a:pPr/>
          </a:p>
        </p:txBody>
      </p:sp>
      <p:sp>
        <p:nvSpPr>
          <p:cNvPr id="312" name="2N + 64 bytes"/>
          <p:cNvSpPr txBox="1"/>
          <p:nvPr/>
        </p:nvSpPr>
        <p:spPr>
          <a:xfrm>
            <a:off x="8456789" y="8787553"/>
            <a:ext cx="1566954"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2N + 64 bytes</a:t>
            </a:r>
          </a:p>
        </p:txBody>
      </p:sp>
      <p:sp>
        <p:nvSpPr>
          <p:cNvPr id="313" name="4 bytes (int)"/>
          <p:cNvSpPr txBox="1"/>
          <p:nvPr/>
        </p:nvSpPr>
        <p:spPr>
          <a:xfrm>
            <a:off x="8458200" y="7734300"/>
            <a:ext cx="1359080"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4 bytes (int)</a:t>
            </a:r>
          </a:p>
        </p:txBody>
      </p:sp>
      <p:sp>
        <p:nvSpPr>
          <p:cNvPr id="314" name="4 bytes (padding)"/>
          <p:cNvSpPr txBox="1"/>
          <p:nvPr/>
        </p:nvSpPr>
        <p:spPr>
          <a:xfrm>
            <a:off x="8458200" y="8089900"/>
            <a:ext cx="1905891"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4 bytes (padding)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ypical memory usage summary"/>
          <p:cNvSpPr txBox="1"/>
          <p:nvPr>
            <p:ph type="title"/>
          </p:nvPr>
        </p:nvSpPr>
        <p:spPr>
          <a:prstGeom prst="rect">
            <a:avLst/>
          </a:prstGeom>
        </p:spPr>
        <p:txBody>
          <a:bodyPr/>
          <a:lstStyle/>
          <a:p>
            <a:pPr/>
            <a:r>
              <a:t>Typical memory usage summary</a:t>
            </a:r>
          </a:p>
        </p:txBody>
      </p:sp>
      <p:sp>
        <p:nvSpPr>
          <p:cNvPr id="317" name="Total memory usage for a data type value:…"/>
          <p:cNvSpPr txBox="1"/>
          <p:nvPr>
            <p:ph type="body" idx="1"/>
          </p:nvPr>
        </p:nvSpPr>
        <p:spPr>
          <a:prstGeom prst="rect">
            <a:avLst/>
          </a:prstGeom>
        </p:spPr>
        <p:txBody>
          <a:bodyPr/>
          <a:lstStyle/>
          <a:p>
            <a:pPr indent="127000"/>
            <a:r>
              <a:t>Total memory usage for a data type value:</a:t>
            </a:r>
          </a:p>
          <a:p>
            <a:pPr lvl="1" marL="1003300" indent="-368300"/>
            <a:r>
              <a:t>Primitive type:  4 bytes for </a:t>
            </a:r>
            <a:r>
              <a:rPr sz="2200">
                <a:latin typeface="Lucida Sans Typewriter Regular"/>
                <a:ea typeface="Lucida Sans Typewriter Regular"/>
                <a:cs typeface="Lucida Sans Typewriter Regular"/>
                <a:sym typeface="Lucida Sans Typewriter Regular"/>
              </a:rPr>
              <a:t>int</a:t>
            </a:r>
            <a:r>
              <a:t>, 8 bytes for </a:t>
            </a:r>
            <a:r>
              <a:rPr sz="2200">
                <a:latin typeface="Lucida Sans Typewriter Regular"/>
                <a:ea typeface="Lucida Sans Typewriter Regular"/>
                <a:cs typeface="Lucida Sans Typewriter Regular"/>
                <a:sym typeface="Lucida Sans Typewriter Regular"/>
              </a:rPr>
              <a:t>double</a:t>
            </a:r>
            <a:r>
              <a:t>, …</a:t>
            </a:r>
          </a:p>
          <a:p>
            <a:pPr lvl="1" marL="1003300" indent="-368300"/>
            <a:r>
              <a:t>Object reference:  8 bytes.</a:t>
            </a:r>
          </a:p>
          <a:p>
            <a:pPr lvl="1" marL="1003300" indent="-368300"/>
            <a:r>
              <a:t>Array:  24 bytes + memory for each array entry.</a:t>
            </a:r>
          </a:p>
          <a:p>
            <a:pPr lvl="1" marL="1003300" indent="-368300"/>
            <a:r>
              <a:t>Object:  16 bytes + memory for each instance variable.</a:t>
            </a:r>
          </a:p>
          <a:p>
            <a:pPr lvl="1" marL="1003300" indent="-368300"/>
            <a:r>
              <a:t>Padding:  round up to multiple of 8 bytes.</a:t>
            </a:r>
          </a:p>
          <a:p>
            <a:pPr indent="127000"/>
            <a:br/>
          </a:p>
          <a:p>
            <a:pPr indent="127000"/>
          </a:p>
          <a:p>
            <a:pPr indent="127000"/>
            <a:r>
              <a:t>Shallow memory usage:  </a:t>
            </a:r>
            <a:r>
              <a:t>Don't count referenced objects.</a:t>
            </a:r>
          </a:p>
          <a:p>
            <a:pPr indent="127000"/>
          </a:p>
          <a:p>
            <a:pPr indent="127000"/>
            <a:r>
              <a:t>Deep memory usage:  </a:t>
            </a:r>
            <a:r>
              <a:t>If array entry or instance variable is a reference,</a:t>
            </a:r>
          </a:p>
          <a:p>
            <a:pPr indent="127000"/>
            <a:r>
              <a:t>count memory (recursively) for referenced object.</a:t>
            </a:r>
          </a:p>
        </p:txBody>
      </p:sp>
      <p:sp>
        <p:nvSpPr>
          <p:cNvPr id="3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9" name="+ 8 extra bytes per inner class object…"/>
          <p:cNvSpPr txBox="1"/>
          <p:nvPr/>
        </p:nvSpPr>
        <p:spPr>
          <a:xfrm>
            <a:off x="8299174" y="4825455"/>
            <a:ext cx="3848685"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+ 8 extra bytes per inner class object</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(for reference to enclosing class)</a:t>
            </a:r>
          </a:p>
        </p:txBody>
      </p:sp>
      <p:sp>
        <p:nvSpPr>
          <p:cNvPr id="320" name="Line"/>
          <p:cNvSpPr/>
          <p:nvPr/>
        </p:nvSpPr>
        <p:spPr>
          <a:xfrm>
            <a:off x="8203982" y="4294009"/>
            <a:ext cx="283221" cy="360609"/>
          </a:xfrm>
          <a:prstGeom prst="line">
            <a:avLst/>
          </a:prstGeom>
          <a:ln w="25400">
            <a:solidFill>
              <a:srgbClr val="8D3124"/>
            </a:solidFill>
            <a:headEnd type="triangle"/>
          </a:ln>
        </p:spPr>
        <p:txBody>
          <a:bodyPr lIns="0" tIns="0" rIns="0" bIns="0"/>
          <a:lstStyle/>
          <a:p>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Memory profiler"/>
          <p:cNvSpPr txBox="1"/>
          <p:nvPr>
            <p:ph type="title"/>
          </p:nvPr>
        </p:nvSpPr>
        <p:spPr>
          <a:prstGeom prst="rect">
            <a:avLst/>
          </a:prstGeom>
        </p:spPr>
        <p:txBody>
          <a:bodyPr/>
          <a:lstStyle/>
          <a:p>
            <a:pPr/>
            <a:r>
              <a:t>Memory profiler</a:t>
            </a:r>
          </a:p>
        </p:txBody>
      </p:sp>
      <p:sp>
        <p:nvSpPr>
          <p:cNvPr id="325" name="Classmexer library.  Measure memory usage by querying JVM."/>
          <p:cNvSpPr txBox="1"/>
          <p:nvPr>
            <p:ph type="body" idx="1"/>
          </p:nvPr>
        </p:nvSpPr>
        <p:spPr>
          <a:prstGeom prst="rect">
            <a:avLst/>
          </a:prstGeom>
        </p:spPr>
        <p:txBody>
          <a:bodyPr/>
          <a:lstStyle/>
          <a:p>
            <a:pPr indent="127000"/>
            <a:r>
              <a:t>Classmexer library.  </a:t>
            </a:r>
            <a:r>
              <a:t>Measure memory usage by querying JVM.</a:t>
            </a:r>
          </a:p>
          <a:p>
            <a:pPr indent="127000">
              <a:defRPr b="1" sz="2200">
                <a:latin typeface="+mn-lt"/>
                <a:ea typeface="+mn-ea"/>
                <a:cs typeface="+mn-cs"/>
                <a:sym typeface="Helvetica"/>
              </a:defRPr>
            </a:pPr>
          </a:p>
        </p:txBody>
      </p:sp>
      <p:sp>
        <p:nvSpPr>
          <p:cNvPr id="3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7" name="import com.javamex.classmexer.MemoryUtil;…"/>
          <p:cNvSpPr/>
          <p:nvPr/>
        </p:nvSpPr>
        <p:spPr>
          <a:xfrm>
            <a:off x="984673" y="2660791"/>
            <a:ext cx="9283701" cy="4978401"/>
          </a:xfrm>
          <a:prstGeom prst="rect">
            <a:avLst/>
          </a:prstGeom>
          <a:solidFill>
            <a:srgbClr val="CBCBCB"/>
          </a:solidFill>
          <a:ln w="12700"/>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b="1" sz="2000">
                <a:uFill>
                  <a:solidFill>
                    <a:srgbClr val="000000"/>
                  </a:solidFill>
                </a:uFill>
              </a:defRPr>
            </a:pPr>
            <a:r>
              <a:t> import com.javamex.classmexer.MemoryUtil;</a:t>
            </a:r>
          </a:p>
          <a:p>
            <a:pPr marL="7224" marR="7224" defTabSz="1295400">
              <a:lnSpc>
                <a:spcPct val="140000"/>
              </a:lnSpc>
              <a:defRPr b="1" sz="2000">
                <a:uFill>
                  <a:solidFill>
                    <a:srgbClr val="000000"/>
                  </a:solidFill>
                </a:uFill>
              </a:defRPr>
            </a:pPr>
          </a:p>
          <a:p>
            <a:pPr marL="7224" marR="7224" defTabSz="1295400">
              <a:lnSpc>
                <a:spcPct val="140000"/>
              </a:lnSpc>
              <a:defRPr b="1" sz="2000">
                <a:uFill>
                  <a:solidFill>
                    <a:srgbClr val="000000"/>
                  </a:solidFill>
                </a:uFill>
              </a:defRPr>
            </a:pPr>
            <a:r>
              <a:t> public class Memory {</a:t>
            </a:r>
          </a:p>
          <a:p>
            <a:pPr marL="7224" marR="7224" defTabSz="1295400">
              <a:lnSpc>
                <a:spcPct val="140000"/>
              </a:lnSpc>
              <a:defRPr b="1" sz="2000">
                <a:uFill>
                  <a:solidFill>
                    <a:srgbClr val="000000"/>
                  </a:solidFill>
                </a:uFill>
              </a:defRPr>
            </a:pPr>
            <a:r>
              <a:t>    public static void main(String[] args) {</a:t>
            </a:r>
          </a:p>
          <a:p>
            <a:pPr marL="7224" marR="7224" defTabSz="1295400">
              <a:lnSpc>
                <a:spcPct val="140000"/>
              </a:lnSpc>
              <a:defRPr b="1" sz="2000">
                <a:uFill>
                  <a:solidFill>
                    <a:srgbClr val="000000"/>
                  </a:solidFill>
                </a:uFill>
              </a:defRPr>
            </a:pPr>
            <a:r>
              <a:t>       Date date = new Date(12, 31, 1999);</a:t>
            </a:r>
          </a:p>
          <a:p>
            <a:pPr marL="7224" marR="7224" defTabSz="1295400">
              <a:lnSpc>
                <a:spcPct val="140000"/>
              </a:lnSpc>
              <a:defRPr b="1" sz="2000">
                <a:uFill>
                  <a:solidFill>
                    <a:srgbClr val="000000"/>
                  </a:solidFill>
                </a:uFill>
              </a:defRPr>
            </a:pPr>
            <a:r>
              <a:t>       StdOut.println(MemoryUtil.memoryUsageOf(date));      </a:t>
            </a:r>
          </a:p>
          <a:p>
            <a:pPr marL="7224" marR="7224" defTabSz="1295400">
              <a:lnSpc>
                <a:spcPct val="140000"/>
              </a:lnSpc>
              <a:defRPr b="1" sz="2000">
                <a:uFill>
                  <a:solidFill>
                    <a:srgbClr val="000000"/>
                  </a:solidFill>
                </a:uFill>
              </a:defRPr>
            </a:pPr>
            <a:r>
              <a:t>       String s = "Hello, World";</a:t>
            </a:r>
          </a:p>
          <a:p>
            <a:pPr marL="7224" marR="7224" defTabSz="1295400">
              <a:lnSpc>
                <a:spcPct val="140000"/>
              </a:lnSpc>
              <a:defRPr b="1" sz="2000">
                <a:uFill>
                  <a:solidFill>
                    <a:srgbClr val="000000"/>
                  </a:solidFill>
                </a:uFill>
              </a:defRPr>
            </a:pPr>
            <a:r>
              <a:t>       StdOut.println(MemoryUtil.memoryUsageOf(s));</a:t>
            </a:r>
          </a:p>
          <a:p>
            <a:pPr marL="7224" marR="7224" defTabSz="1295400">
              <a:lnSpc>
                <a:spcPct val="140000"/>
              </a:lnSpc>
              <a:defRPr b="1" sz="2000">
                <a:uFill>
                  <a:solidFill>
                    <a:srgbClr val="000000"/>
                  </a:solidFill>
                </a:uFill>
              </a:defRPr>
            </a:pPr>
            <a:r>
              <a:t>       StdOut.println(MemoryUtil.deepMemoryUsageOf(s));</a:t>
            </a:r>
          </a:p>
          <a:p>
            <a:pPr marL="7224" marR="7224" defTabSz="1295400">
              <a:lnSpc>
                <a:spcPct val="140000"/>
              </a:lnSpc>
              <a:defRPr b="1" sz="2000">
                <a:uFill>
                  <a:solidFill>
                    <a:srgbClr val="000000"/>
                  </a:solidFill>
                </a:uFill>
              </a:defRPr>
            </a:pPr>
            <a:r>
              <a:t>    }            </a:t>
            </a:r>
          </a:p>
          <a:p>
            <a:pPr marL="7224" marR="7224" defTabSz="1295400">
              <a:lnSpc>
                <a:spcPct val="140000"/>
              </a:lnSpc>
              <a:defRPr b="1" sz="2000">
                <a:uFill>
                  <a:solidFill>
                    <a:srgbClr val="000000"/>
                  </a:solidFill>
                </a:uFill>
              </a:defRPr>
            </a:pPr>
            <a:r>
              <a:t> }</a:t>
            </a:r>
          </a:p>
        </p:txBody>
      </p:sp>
      <p:sp>
        <p:nvSpPr>
          <p:cNvPr id="328" name="deep"/>
          <p:cNvSpPr txBox="1"/>
          <p:nvPr/>
        </p:nvSpPr>
        <p:spPr>
          <a:xfrm>
            <a:off x="10961657" y="5715000"/>
            <a:ext cx="655399"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deep</a:t>
            </a:r>
          </a:p>
        </p:txBody>
      </p:sp>
      <p:sp>
        <p:nvSpPr>
          <p:cNvPr id="329" name="Line"/>
          <p:cNvSpPr/>
          <p:nvPr/>
        </p:nvSpPr>
        <p:spPr>
          <a:xfrm>
            <a:off x="9723349" y="5854700"/>
            <a:ext cx="1102460" cy="1"/>
          </a:xfrm>
          <a:prstGeom prst="line">
            <a:avLst/>
          </a:prstGeom>
          <a:ln w="25400">
            <a:solidFill>
              <a:srgbClr val="8D3124"/>
            </a:solidFill>
            <a:headEnd type="triangle"/>
          </a:ln>
        </p:spPr>
        <p:txBody>
          <a:bodyPr lIns="0" tIns="0" rIns="0" bIns="0"/>
          <a:lstStyle/>
          <a:p>
            <a:pPr/>
          </a:p>
        </p:txBody>
      </p:sp>
      <p:sp>
        <p:nvSpPr>
          <p:cNvPr id="330" name="shallow"/>
          <p:cNvSpPr txBox="1"/>
          <p:nvPr/>
        </p:nvSpPr>
        <p:spPr>
          <a:xfrm>
            <a:off x="10945117" y="5334000"/>
            <a:ext cx="927688"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shallow</a:t>
            </a:r>
          </a:p>
        </p:txBody>
      </p:sp>
      <p:sp>
        <p:nvSpPr>
          <p:cNvPr id="331" name="Line"/>
          <p:cNvSpPr/>
          <p:nvPr/>
        </p:nvSpPr>
        <p:spPr>
          <a:xfrm>
            <a:off x="9728200" y="5486400"/>
            <a:ext cx="1102460" cy="1"/>
          </a:xfrm>
          <a:prstGeom prst="line">
            <a:avLst/>
          </a:prstGeom>
          <a:ln w="25400">
            <a:solidFill>
              <a:srgbClr val="8D3124"/>
            </a:solidFill>
            <a:headEnd type="triangle"/>
          </a:ln>
        </p:spPr>
        <p:txBody>
          <a:bodyPr lIns="0" tIns="0" rIns="0" bIns="0"/>
          <a:lstStyle/>
          <a:p>
            <a:pPr/>
          </a:p>
        </p:txBody>
      </p:sp>
      <p:sp>
        <p:nvSpPr>
          <p:cNvPr id="332" name="% javac -cp .:classmexer.jar Memory.java…"/>
          <p:cNvSpPr/>
          <p:nvPr/>
        </p:nvSpPr>
        <p:spPr>
          <a:xfrm>
            <a:off x="993704" y="7284719"/>
            <a:ext cx="10058401" cy="2174241"/>
          </a:xfrm>
          <a:prstGeom prst="rect">
            <a:avLst/>
          </a:prstGeom>
          <a:solidFill>
            <a:srgbClr val="FFFFFF"/>
          </a:solidFill>
          <a:ln w="12700"/>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20000"/>
              </a:lnSpc>
              <a:defRPr b="1" sz="2000">
                <a:solidFill>
                  <a:srgbClr val="606060"/>
                </a:solidFill>
                <a:uFill>
                  <a:solidFill>
                    <a:srgbClr val="606060"/>
                  </a:solidFill>
                </a:uFill>
              </a:defRPr>
            </a:pPr>
            <a:r>
              <a:t>% </a:t>
            </a:r>
            <a:r>
              <a:rPr>
                <a:solidFill>
                  <a:srgbClr val="000000"/>
                </a:solidFill>
                <a:uFill>
                  <a:solidFill>
                    <a:srgbClr val="000000"/>
                  </a:solidFill>
                </a:uFill>
              </a:rPr>
              <a:t>javac -cp .:classmexer.jar Memory.java</a:t>
            </a:r>
          </a:p>
          <a:p>
            <a:pPr marL="7224" marR="7224" defTabSz="1295400">
              <a:lnSpc>
                <a:spcPct val="120000"/>
              </a:lnSpc>
              <a:defRPr b="1" sz="2000">
                <a:solidFill>
                  <a:srgbClr val="606060"/>
                </a:solidFill>
                <a:uFill>
                  <a:solidFill>
                    <a:srgbClr val="606060"/>
                  </a:solidFill>
                </a:uFill>
              </a:defRPr>
            </a:pPr>
            <a:r>
              <a:t>% </a:t>
            </a:r>
            <a:r>
              <a:rPr>
                <a:solidFill>
                  <a:srgbClr val="000000"/>
                </a:solidFill>
                <a:uFill>
                  <a:solidFill>
                    <a:srgbClr val="000000"/>
                  </a:solidFill>
                </a:uFill>
              </a:rPr>
              <a:t>java  -cp .:classmexer.jar -javaagent:classmexer.jar Memory</a:t>
            </a:r>
            <a:endParaRPr>
              <a:solidFill>
                <a:srgbClr val="000000"/>
              </a:solidFill>
              <a:uFill>
                <a:solidFill>
                  <a:srgbClr val="000000"/>
                </a:solidFill>
              </a:uFill>
            </a:endParaRPr>
          </a:p>
          <a:p>
            <a:pPr marL="7224" marR="7224" defTabSz="1295400">
              <a:lnSpc>
                <a:spcPct val="120000"/>
              </a:lnSpc>
              <a:defRPr b="1" sz="2000">
                <a:solidFill>
                  <a:srgbClr val="606060"/>
                </a:solidFill>
                <a:uFill>
                  <a:solidFill>
                    <a:srgbClr val="606060"/>
                  </a:solidFill>
                </a:uFill>
              </a:defRPr>
            </a:pPr>
            <a:r>
              <a:t>32</a:t>
            </a:r>
          </a:p>
          <a:p>
            <a:pPr marL="7224" marR="7224" defTabSz="1295400">
              <a:lnSpc>
                <a:spcPct val="120000"/>
              </a:lnSpc>
              <a:defRPr b="1" sz="2000">
                <a:solidFill>
                  <a:srgbClr val="606060"/>
                </a:solidFill>
                <a:uFill>
                  <a:solidFill>
                    <a:srgbClr val="606060"/>
                  </a:solidFill>
                </a:uFill>
              </a:defRPr>
            </a:pPr>
            <a:r>
              <a:t>40</a:t>
            </a:r>
          </a:p>
          <a:p>
            <a:pPr marL="7224" marR="7224" defTabSz="1295400">
              <a:lnSpc>
                <a:spcPct val="120000"/>
              </a:lnSpc>
              <a:defRPr b="1" sz="2000">
                <a:solidFill>
                  <a:srgbClr val="606060"/>
                </a:solidFill>
                <a:uFill>
                  <a:solidFill>
                    <a:srgbClr val="606060"/>
                  </a:solidFill>
                </a:uFill>
              </a:defRPr>
            </a:pPr>
            <a:r>
              <a:t>88</a:t>
            </a:r>
          </a:p>
        </p:txBody>
      </p:sp>
      <p:sp>
        <p:nvSpPr>
          <p:cNvPr id="333" name="http://www.javamex.com/classmexer"/>
          <p:cNvSpPr txBox="1"/>
          <p:nvPr/>
        </p:nvSpPr>
        <p:spPr>
          <a:xfrm>
            <a:off x="3810000" y="1778000"/>
            <a:ext cx="5723558" cy="431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58702" marR="58702" indent="0" defTabSz="1295400">
              <a:lnSpc>
                <a:spcPct val="120000"/>
              </a:lnSpc>
              <a:buClr>
                <a:srgbClr val="0048AA"/>
              </a:buClr>
              <a:buFont typeface="Lucida Sans Regular"/>
              <a:defRPr sz="2200">
                <a:uFill>
                  <a:solidFill>
                    <a:srgbClr val="000000"/>
                  </a:solidFill>
                </a:uFill>
                <a:latin typeface="Lucida Sans Typewriter Regular"/>
                <a:ea typeface="Lucida Sans Typewriter Regular"/>
                <a:cs typeface="Lucida Sans Typewriter Regular"/>
                <a:sym typeface="Lucida Sans Typewriter Regular"/>
              </a:defRPr>
            </a:pPr>
            <a:r>
              <a:t>http://www.javamex.com/classmexer</a:t>
            </a:r>
          </a:p>
        </p:txBody>
      </p:sp>
      <p:sp>
        <p:nvSpPr>
          <p:cNvPr id="334" name="2N + 64"/>
          <p:cNvSpPr txBox="1"/>
          <p:nvPr/>
        </p:nvSpPr>
        <p:spPr>
          <a:xfrm>
            <a:off x="2971800" y="8864600"/>
            <a:ext cx="966498"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2N + 64</a:t>
            </a:r>
          </a:p>
        </p:txBody>
      </p:sp>
      <p:sp>
        <p:nvSpPr>
          <p:cNvPr id="335" name="Line"/>
          <p:cNvSpPr/>
          <p:nvPr/>
        </p:nvSpPr>
        <p:spPr>
          <a:xfrm>
            <a:off x="1739900" y="9029700"/>
            <a:ext cx="1102460" cy="1"/>
          </a:xfrm>
          <a:prstGeom prst="line">
            <a:avLst/>
          </a:prstGeom>
          <a:ln w="25400">
            <a:solidFill>
              <a:srgbClr val="8D3124"/>
            </a:solidFill>
            <a:headEnd type="triangle"/>
          </a:ln>
        </p:spPr>
        <p:txBody>
          <a:bodyPr lIns="0" tIns="0" rIns="0" bIns="0"/>
          <a:lstStyle/>
          <a:p>
            <a:pPr/>
          </a:p>
        </p:txBody>
      </p:sp>
      <p:sp>
        <p:nvSpPr>
          <p:cNvPr id="336" name="use -XX:-UseCompressedOops…"/>
          <p:cNvSpPr txBox="1"/>
          <p:nvPr/>
        </p:nvSpPr>
        <p:spPr>
          <a:xfrm>
            <a:off x="6070600" y="8483600"/>
            <a:ext cx="3271190"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use </a:t>
            </a:r>
            <a:r>
              <a:rPr b="1">
                <a:latin typeface="+mn-lt"/>
                <a:ea typeface="+mn-ea"/>
                <a:cs typeface="+mn-cs"/>
                <a:sym typeface="Helvetica"/>
              </a:rPr>
              <a:t>-XX:-UseCompressedOops</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on OS X to match our model</a:t>
            </a:r>
          </a:p>
        </p:txBody>
      </p:sp>
      <p:sp>
        <p:nvSpPr>
          <p:cNvPr id="337" name="Line"/>
          <p:cNvSpPr/>
          <p:nvPr/>
        </p:nvSpPr>
        <p:spPr>
          <a:xfrm>
            <a:off x="5601854" y="8204823"/>
            <a:ext cx="384522" cy="313444"/>
          </a:xfrm>
          <a:prstGeom prst="line">
            <a:avLst/>
          </a:prstGeom>
          <a:ln w="25400">
            <a:solidFill>
              <a:srgbClr val="8D3124"/>
            </a:solidFill>
            <a:headEnd type="triangle"/>
          </a:ln>
        </p:spPr>
        <p:txBody>
          <a:bodyPr lIns="0" tIns="0" rIns="0" bIns="0"/>
          <a:lstStyle/>
          <a:p>
            <a:pPr/>
          </a:p>
        </p:txBody>
      </p:sp>
      <p:sp>
        <p:nvSpPr>
          <p:cNvPr id="338" name="don't count char[]"/>
          <p:cNvSpPr txBox="1"/>
          <p:nvPr/>
        </p:nvSpPr>
        <p:spPr>
          <a:xfrm>
            <a:off x="2971800" y="8521700"/>
            <a:ext cx="1919302"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don't count char[]</a:t>
            </a:r>
          </a:p>
        </p:txBody>
      </p:sp>
      <p:sp>
        <p:nvSpPr>
          <p:cNvPr id="339" name="Line"/>
          <p:cNvSpPr/>
          <p:nvPr/>
        </p:nvSpPr>
        <p:spPr>
          <a:xfrm>
            <a:off x="1739900" y="8686800"/>
            <a:ext cx="1102460" cy="1"/>
          </a:xfrm>
          <a:prstGeom prst="line">
            <a:avLst/>
          </a:prstGeom>
          <a:ln w="25400">
            <a:solidFill>
              <a:srgbClr val="8D3124"/>
            </a:solidFill>
            <a:headEnd type="triangle"/>
          </a:ln>
        </p:spPr>
        <p:txBody>
          <a:bodyPr lIns="0" tIns="0" rIns="0" bIns="0"/>
          <a:lstStyle/>
          <a:p>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Example"/>
          <p:cNvSpPr txBox="1"/>
          <p:nvPr>
            <p:ph type="title"/>
          </p:nvPr>
        </p:nvSpPr>
        <p:spPr>
          <a:prstGeom prst="rect">
            <a:avLst/>
          </a:prstGeom>
        </p:spPr>
        <p:txBody>
          <a:bodyPr/>
          <a:lstStyle/>
          <a:p>
            <a:pPr/>
            <a:r>
              <a:t>Example</a:t>
            </a:r>
          </a:p>
        </p:txBody>
      </p:sp>
      <p:sp>
        <p:nvSpPr>
          <p:cNvPr id="344" name="Q.  How much memory does WeightedQuickUnionUF use as a function of N ?…"/>
          <p:cNvSpPr txBox="1"/>
          <p:nvPr>
            <p:ph type="body" idx="1"/>
          </p:nvPr>
        </p:nvSpPr>
        <p:spPr>
          <a:xfrm>
            <a:off x="379447" y="1009988"/>
            <a:ext cx="11379201" cy="8606810"/>
          </a:xfrm>
          <a:prstGeom prst="rect">
            <a:avLst/>
          </a:prstGeom>
        </p:spPr>
        <p:txBody>
          <a:bodyPr/>
          <a:lstStyle/>
          <a:p>
            <a:pPr indent="127000"/>
            <a:r>
              <a:t>Q.  </a:t>
            </a:r>
            <a:r>
              <a:t>How much memory does </a:t>
            </a:r>
            <a:r>
              <a:rPr sz="2000">
                <a:latin typeface="Lucida Sans Typewriter Regular"/>
                <a:ea typeface="Lucida Sans Typewriter Regular"/>
                <a:cs typeface="Lucida Sans Typewriter Regular"/>
                <a:sym typeface="Lucida Sans Typewriter Regular"/>
              </a:rPr>
              <a:t>WeightedQuickUnionUF</a:t>
            </a:r>
            <a:r>
              <a:t> use as a function of </a:t>
            </a:r>
            <a:r>
              <a:rPr i="1">
                <a:latin typeface="Times New Roman"/>
                <a:ea typeface="Times New Roman"/>
                <a:cs typeface="Times New Roman"/>
                <a:sym typeface="Times New Roman"/>
              </a:rPr>
              <a:t>N </a:t>
            </a:r>
            <a:r>
              <a:t>?</a:t>
            </a:r>
          </a:p>
          <a:p>
            <a:pPr indent="127000"/>
            <a:r>
              <a:t>      Use tilde notation to simplify your answer.</a:t>
            </a:r>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r>
              <a:t>A</a:t>
            </a:r>
            <a:r>
              <a:t>.  </a:t>
            </a:r>
            <a:r>
              <a:rPr>
                <a:latin typeface="Times New Roman"/>
                <a:ea typeface="Times New Roman"/>
                <a:cs typeface="Times New Roman"/>
                <a:sym typeface="Times New Roman"/>
              </a:rPr>
              <a:t>8</a:t>
            </a:r>
            <a:r>
              <a:rPr i="1">
                <a:latin typeface="Times New Roman"/>
                <a:ea typeface="Times New Roman"/>
                <a:cs typeface="Times New Roman"/>
                <a:sym typeface="Times New Roman"/>
              </a:rPr>
              <a:t> N</a:t>
            </a:r>
            <a:r>
              <a:rPr>
                <a:latin typeface="Times New Roman"/>
                <a:ea typeface="Times New Roman"/>
                <a:cs typeface="Times New Roman"/>
                <a:sym typeface="Times New Roman"/>
              </a:rPr>
              <a:t> + 88  ~  8</a:t>
            </a:r>
            <a:r>
              <a:rPr i="1">
                <a:latin typeface="Times New Roman"/>
                <a:ea typeface="Times New Roman"/>
                <a:cs typeface="Times New Roman"/>
                <a:sym typeface="Times New Roman"/>
              </a:rPr>
              <a:t> N</a:t>
            </a:r>
            <a:r>
              <a:t> bytes.</a:t>
            </a:r>
          </a:p>
        </p:txBody>
      </p:sp>
      <p:sp>
        <p:nvSpPr>
          <p:cNvPr id="3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6" name="public class WeightedQuickUnionUF…"/>
          <p:cNvSpPr/>
          <p:nvPr/>
        </p:nvSpPr>
        <p:spPr>
          <a:xfrm>
            <a:off x="1512964" y="2406138"/>
            <a:ext cx="7612241" cy="5546039"/>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lstStyle/>
          <a:p>
            <a:pPr marL="7224" marR="7224" defTabSz="1295400">
              <a:lnSpc>
                <a:spcPct val="130000"/>
              </a:lnSpc>
              <a:defRPr b="1" sz="2000">
                <a:uFill>
                  <a:solidFill>
                    <a:srgbClr val="000000"/>
                  </a:solidFill>
                </a:uFill>
              </a:defRPr>
            </a:pPr>
            <a:r>
              <a:t>public class WeightedQuickUnionUF</a:t>
            </a:r>
          </a:p>
          <a:p>
            <a:pPr marL="7224" marR="7224" defTabSz="1295400">
              <a:lnSpc>
                <a:spcPct val="130000"/>
              </a:lnSpc>
              <a:defRPr b="1" sz="2000">
                <a:uFill>
                  <a:solidFill>
                    <a:srgbClr val="000000"/>
                  </a:solidFill>
                </a:uFill>
              </a:defRPr>
            </a:pPr>
            <a:r>
              <a:t>{</a:t>
            </a:r>
          </a:p>
          <a:p>
            <a:pPr marL="7224" marR="7224" defTabSz="1295400">
              <a:lnSpc>
                <a:spcPct val="130000"/>
              </a:lnSpc>
              <a:defRPr b="1" sz="2000">
                <a:uFill>
                  <a:solidFill>
                    <a:srgbClr val="000000"/>
                  </a:solidFill>
                </a:uFill>
              </a:defRPr>
            </a:pPr>
            <a:r>
              <a:t>   private int[] id;</a:t>
            </a:r>
          </a:p>
          <a:p>
            <a:pPr marL="7224" marR="7224" defTabSz="1295400">
              <a:lnSpc>
                <a:spcPct val="130000"/>
              </a:lnSpc>
              <a:defRPr b="1" sz="2000">
                <a:uFill>
                  <a:solidFill>
                    <a:srgbClr val="000000"/>
                  </a:solidFill>
                </a:uFill>
              </a:defRPr>
            </a:pPr>
            <a:r>
              <a:t>   private int[] sz;</a:t>
            </a:r>
          </a:p>
          <a:p>
            <a:pPr marL="7224" marR="7224" defTabSz="1295400">
              <a:lnSpc>
                <a:spcPct val="130000"/>
              </a:lnSpc>
              <a:defRPr b="1" sz="2000">
                <a:uFill>
                  <a:solidFill>
                    <a:srgbClr val="000000"/>
                  </a:solidFill>
                </a:uFill>
              </a:defRPr>
            </a:pPr>
            <a:r>
              <a:t>   private int count;</a:t>
            </a:r>
          </a:p>
          <a:p>
            <a:pPr marL="7224" marR="7224" defTabSz="1295400">
              <a:lnSpc>
                <a:spcPct val="130000"/>
              </a:lnSpc>
              <a:defRPr b="1" sz="2000">
                <a:uFill>
                  <a:solidFill>
                    <a:srgbClr val="000000"/>
                  </a:solidFill>
                </a:uFill>
              </a:defRPr>
            </a:pPr>
            <a:r>
              <a:t>   </a:t>
            </a:r>
          </a:p>
          <a:p>
            <a:pPr marL="7224" marR="7224" defTabSz="1295400">
              <a:lnSpc>
                <a:spcPct val="130000"/>
              </a:lnSpc>
              <a:defRPr b="1" sz="2000">
                <a:uFill>
                  <a:solidFill>
                    <a:srgbClr val="000000"/>
                  </a:solidFill>
                </a:uFill>
              </a:defRPr>
            </a:pPr>
            <a:r>
              <a:t>   public WeightedQuickUnionUF(int N)</a:t>
            </a:r>
          </a:p>
          <a:p>
            <a:pPr marL="7224" marR="7224" defTabSz="1295400">
              <a:lnSpc>
                <a:spcPct val="130000"/>
              </a:lnSpc>
              <a:defRPr b="1" sz="2000">
                <a:uFill>
                  <a:solidFill>
                    <a:srgbClr val="000000"/>
                  </a:solidFill>
                </a:uFill>
              </a:defRPr>
            </a:pPr>
            <a:r>
              <a:t>   {</a:t>
            </a:r>
          </a:p>
          <a:p>
            <a:pPr marL="7224" marR="7224" defTabSz="1295400">
              <a:lnSpc>
                <a:spcPct val="130000"/>
              </a:lnSpc>
              <a:defRPr b="1" sz="2000">
                <a:uFill>
                  <a:solidFill>
                    <a:srgbClr val="000000"/>
                  </a:solidFill>
                </a:uFill>
              </a:defRPr>
            </a:pPr>
            <a:r>
              <a:t>      id = new int[N];</a:t>
            </a:r>
          </a:p>
          <a:p>
            <a:pPr marL="7224" marR="7224" defTabSz="1295400">
              <a:lnSpc>
                <a:spcPct val="130000"/>
              </a:lnSpc>
              <a:defRPr b="1" sz="2000">
                <a:uFill>
                  <a:solidFill>
                    <a:srgbClr val="000000"/>
                  </a:solidFill>
                </a:uFill>
              </a:defRPr>
            </a:pPr>
            <a:r>
              <a:t>      sz = new int[N];</a:t>
            </a:r>
          </a:p>
          <a:p>
            <a:pPr marL="7224" marR="7224" defTabSz="1295400">
              <a:lnSpc>
                <a:spcPct val="130000"/>
              </a:lnSpc>
              <a:defRPr b="1" sz="2000">
                <a:uFill>
                  <a:solidFill>
                    <a:srgbClr val="000000"/>
                  </a:solidFill>
                </a:uFill>
              </a:defRPr>
            </a:pPr>
            <a:r>
              <a:t>      for (int i = 0; i &lt; N; i++) id[i] = i;</a:t>
            </a:r>
          </a:p>
          <a:p>
            <a:pPr marL="7224" marR="7224" defTabSz="1295400">
              <a:lnSpc>
                <a:spcPct val="130000"/>
              </a:lnSpc>
              <a:defRPr b="1" sz="2000">
                <a:uFill>
                  <a:solidFill>
                    <a:srgbClr val="000000"/>
                  </a:solidFill>
                </a:uFill>
              </a:defRPr>
            </a:pPr>
            <a:r>
              <a:t>      for (int i = 0; i &lt; N; i++) sz[i] = 1;  </a:t>
            </a:r>
          </a:p>
          <a:p>
            <a:pPr marL="7224" marR="7224" defTabSz="1295400">
              <a:lnSpc>
                <a:spcPct val="130000"/>
              </a:lnSpc>
              <a:defRPr b="1" sz="2000">
                <a:uFill>
                  <a:solidFill>
                    <a:srgbClr val="000000"/>
                  </a:solidFill>
                </a:uFill>
              </a:defRPr>
            </a:pPr>
            <a:r>
              <a:t>   }</a:t>
            </a:r>
          </a:p>
          <a:p>
            <a:pPr marL="7224" marR="7224" defTabSz="1295400">
              <a:lnSpc>
                <a:spcPct val="130000"/>
              </a:lnSpc>
              <a:defRPr b="1" sz="2000">
                <a:uFill>
                  <a:solidFill>
                    <a:srgbClr val="000000"/>
                  </a:solidFill>
                </a:uFill>
              </a:defRPr>
            </a:pPr>
            <a:r>
              <a:t>   ...</a:t>
            </a:r>
          </a:p>
          <a:p>
            <a:pPr marL="7224" marR="7224" defTabSz="1295400">
              <a:lnSpc>
                <a:spcPct val="130000"/>
              </a:lnSpc>
              <a:defRPr b="1" sz="2000">
                <a:uFill>
                  <a:solidFill>
                    <a:srgbClr val="000000"/>
                  </a:solidFill>
                </a:uFill>
              </a:defRPr>
            </a:pPr>
            <a:r>
              <a:t>}</a:t>
            </a:r>
          </a:p>
        </p:txBody>
      </p:sp>
      <p:grpSp>
        <p:nvGrpSpPr>
          <p:cNvPr id="349" name="Group"/>
          <p:cNvGrpSpPr/>
          <p:nvPr/>
        </p:nvGrpSpPr>
        <p:grpSpPr>
          <a:xfrm>
            <a:off x="8662912" y="2640753"/>
            <a:ext cx="2232278" cy="1270001"/>
            <a:chOff x="0" y="0"/>
            <a:chExt cx="2232276" cy="1270000"/>
          </a:xfrm>
        </p:grpSpPr>
        <p:sp>
          <p:nvSpPr>
            <p:cNvPr id="347" name="16 bytes…"/>
            <p:cNvSpPr/>
            <p:nvPr/>
          </p:nvSpPr>
          <p:spPr>
            <a:xfrm>
              <a:off x="962276"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16 bytes</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(object overhead)</a:t>
              </a:r>
            </a:p>
          </p:txBody>
        </p:sp>
        <p:sp>
          <p:nvSpPr>
            <p:cNvPr id="348" name="Line"/>
            <p:cNvSpPr/>
            <p:nvPr/>
          </p:nvSpPr>
          <p:spPr>
            <a:xfrm flipV="1">
              <a:off x="0" y="305637"/>
              <a:ext cx="866089" cy="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grpSp>
        <p:nvGrpSpPr>
          <p:cNvPr id="352" name="Group"/>
          <p:cNvGrpSpPr/>
          <p:nvPr/>
        </p:nvGrpSpPr>
        <p:grpSpPr>
          <a:xfrm>
            <a:off x="8661400" y="4089400"/>
            <a:ext cx="3378200" cy="342900"/>
            <a:chOff x="0" y="0"/>
            <a:chExt cx="3378200" cy="342900"/>
          </a:xfrm>
        </p:grpSpPr>
        <p:sp>
          <p:nvSpPr>
            <p:cNvPr id="350" name="4 bytes (int)"/>
            <p:cNvSpPr txBox="1"/>
            <p:nvPr/>
          </p:nvSpPr>
          <p:spPr>
            <a:xfrm>
              <a:off x="965200" y="0"/>
              <a:ext cx="2413000" cy="342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4 bytes (</a:t>
              </a:r>
              <a:r>
                <a:rPr sz="1400">
                  <a:latin typeface="Lucida Sans Typewriter Regular"/>
                  <a:ea typeface="Lucida Sans Typewriter Regular"/>
                  <a:cs typeface="Lucida Sans Typewriter Regular"/>
                  <a:sym typeface="Lucida Sans Typewriter Regular"/>
                </a:rPr>
                <a:t>int</a:t>
              </a:r>
              <a:r>
                <a:t>)</a:t>
              </a:r>
            </a:p>
          </p:txBody>
        </p:sp>
        <p:sp>
          <p:nvSpPr>
            <p:cNvPr id="351" name="Line"/>
            <p:cNvSpPr/>
            <p:nvPr/>
          </p:nvSpPr>
          <p:spPr>
            <a:xfrm flipV="1">
              <a:off x="0" y="165100"/>
              <a:ext cx="866089" cy="6"/>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grpSp>
        <p:nvGrpSpPr>
          <p:cNvPr id="355" name="Group"/>
          <p:cNvGrpSpPr/>
          <p:nvPr/>
        </p:nvGrpSpPr>
        <p:grpSpPr>
          <a:xfrm>
            <a:off x="8661400" y="4457700"/>
            <a:ext cx="3378200" cy="342900"/>
            <a:chOff x="0" y="0"/>
            <a:chExt cx="3378200" cy="342900"/>
          </a:xfrm>
        </p:grpSpPr>
        <p:sp>
          <p:nvSpPr>
            <p:cNvPr id="353" name="4 bytes (padding)"/>
            <p:cNvSpPr txBox="1"/>
            <p:nvPr/>
          </p:nvSpPr>
          <p:spPr>
            <a:xfrm>
              <a:off x="965200" y="0"/>
              <a:ext cx="2413000" cy="342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4 bytes (padding)</a:t>
              </a:r>
            </a:p>
          </p:txBody>
        </p:sp>
        <p:sp>
          <p:nvSpPr>
            <p:cNvPr id="354" name="Line"/>
            <p:cNvSpPr/>
            <p:nvPr/>
          </p:nvSpPr>
          <p:spPr>
            <a:xfrm flipV="1">
              <a:off x="0" y="165100"/>
              <a:ext cx="866089" cy="6"/>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grpSp>
        <p:nvGrpSpPr>
          <p:cNvPr id="358" name="Group"/>
          <p:cNvGrpSpPr/>
          <p:nvPr/>
        </p:nvGrpSpPr>
        <p:grpSpPr>
          <a:xfrm>
            <a:off x="9714089" y="4965827"/>
            <a:ext cx="2325591" cy="481627"/>
            <a:chOff x="0" y="0"/>
            <a:chExt cx="2325589" cy="481626"/>
          </a:xfrm>
        </p:grpSpPr>
        <p:sp>
          <p:nvSpPr>
            <p:cNvPr id="356" name="Line"/>
            <p:cNvSpPr/>
            <p:nvPr/>
          </p:nvSpPr>
          <p:spPr>
            <a:xfrm>
              <a:off x="40305" y="0"/>
              <a:ext cx="2285285" cy="1"/>
            </a:xfrm>
            <a:prstGeom prst="line">
              <a:avLst/>
            </a:prstGeom>
            <a:noFill/>
            <a:ln w="25400" cap="flat">
              <a:solidFill>
                <a:srgbClr val="8D3124"/>
              </a:solidFill>
              <a:prstDash val="solid"/>
              <a:round/>
            </a:ln>
            <a:effectLst/>
          </p:spPr>
          <p:txBody>
            <a:bodyPr wrap="square" lIns="0" tIns="0" rIns="0" bIns="0" numCol="1" anchor="t">
              <a:noAutofit/>
            </a:bodyPr>
            <a:lstStyle/>
            <a:p>
              <a:pPr/>
            </a:p>
          </p:txBody>
        </p:sp>
        <p:sp>
          <p:nvSpPr>
            <p:cNvPr id="357" name="8N + 88 bytes"/>
            <p:cNvSpPr txBox="1"/>
            <p:nvPr/>
          </p:nvSpPr>
          <p:spPr>
            <a:xfrm>
              <a:off x="0" y="138726"/>
              <a:ext cx="1432486"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8N + 88 bytes</a:t>
              </a:r>
            </a:p>
          </p:txBody>
        </p:sp>
      </p:grpSp>
      <p:grpSp>
        <p:nvGrpSpPr>
          <p:cNvPr id="362" name="Group"/>
          <p:cNvGrpSpPr/>
          <p:nvPr/>
        </p:nvGrpSpPr>
        <p:grpSpPr>
          <a:xfrm>
            <a:off x="8661400" y="3467100"/>
            <a:ext cx="3683000" cy="393703"/>
            <a:chOff x="0" y="0"/>
            <a:chExt cx="3683000" cy="393702"/>
          </a:xfrm>
        </p:grpSpPr>
        <p:sp>
          <p:nvSpPr>
            <p:cNvPr id="359" name="8 + (4N + 24) bytes each…"/>
            <p:cNvSpPr/>
            <p:nvPr/>
          </p:nvSpPr>
          <p:spPr>
            <a:xfrm>
              <a:off x="965200" y="0"/>
              <a:ext cx="2717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8 + (4N + 24) bytes each</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(reference + </a:t>
              </a:r>
              <a:r>
                <a:rPr sz="1400">
                  <a:latin typeface="Lucida Sans Typewriter Regular"/>
                  <a:ea typeface="Lucida Sans Typewriter Regular"/>
                  <a:cs typeface="Lucida Sans Typewriter Regular"/>
                  <a:sym typeface="Lucida Sans Typewriter Regular"/>
                </a:rPr>
                <a:t>int[]</a:t>
              </a:r>
              <a:r>
                <a:t> array)</a:t>
              </a:r>
            </a:p>
          </p:txBody>
        </p:sp>
        <p:sp>
          <p:nvSpPr>
            <p:cNvPr id="360" name="Line"/>
            <p:cNvSpPr/>
            <p:nvPr/>
          </p:nvSpPr>
          <p:spPr>
            <a:xfrm>
              <a:off x="0" y="228605"/>
              <a:ext cx="866089" cy="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361" name="Line"/>
            <p:cNvSpPr/>
            <p:nvPr/>
          </p:nvSpPr>
          <p:spPr>
            <a:xfrm>
              <a:off x="0" y="393700"/>
              <a:ext cx="866089" cy="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44">
                                            <p:txEl>
                                              <p:pRg st="15" end="15"/>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6" fill="hold">
                                  <p:stCondLst>
                                    <p:cond delay="0"/>
                                  </p:stCondLst>
                                  <p:iterate type="el" backwards="0">
                                    <p:tmAbs val="0"/>
                                  </p:iterate>
                                  <p:childTnLst>
                                    <p:set>
                                      <p:cBhvr>
                                        <p:cTn id="25" fill="hold"/>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44" grpId="5"/>
      <p:bldP build="whole" bldLvl="1" animBg="1" rev="0" advAuto="0" spid="349" grpId="1"/>
      <p:bldP build="whole" bldLvl="1" animBg="1" rev="0" advAuto="0" spid="362" grpId="2"/>
      <p:bldP build="whole" bldLvl="1" animBg="1" rev="0" advAuto="0" spid="352" grpId="3"/>
      <p:bldP build="whole" bldLvl="1" animBg="1" rev="0" advAuto="0" spid="355" grpId="4"/>
      <p:bldP build="whole" bldLvl="1" animBg="1" rev="0" advAuto="0" spid="358" grpId="6"/>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6"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367" name="Line"/>
          <p:cNvSpPr/>
          <p:nvPr/>
        </p:nvSpPr>
        <p:spPr>
          <a:xfrm>
            <a:off x="5638756" y="4000501"/>
            <a:ext cx="6516025" cy="1"/>
          </a:xfrm>
          <a:prstGeom prst="line">
            <a:avLst/>
          </a:prstGeom>
          <a:ln w="19050">
            <a:solidFill>
              <a:srgbClr val="000000"/>
            </a:solidFill>
          </a:ln>
        </p:spPr>
        <p:txBody>
          <a:bodyPr lIns="0" tIns="0" rIns="0" bIns="0"/>
          <a:lstStyle/>
          <a:p>
            <a:pPr/>
          </a:p>
        </p:txBody>
      </p:sp>
      <p:pic>
        <p:nvPicPr>
          <p:cNvPr id="368" name="Image" descr="Image"/>
          <p:cNvPicPr>
            <a:picLocks noChangeAspect="1"/>
          </p:cNvPicPr>
          <p:nvPr/>
        </p:nvPicPr>
        <p:blipFill>
          <a:blip r:embed="rId3">
            <a:extLst/>
          </a:blip>
          <a:stretch>
            <a:fillRect/>
          </a:stretch>
        </p:blipFill>
        <p:spPr>
          <a:xfrm>
            <a:off x="5122443" y="1943265"/>
            <a:ext cx="7170411" cy="7150381"/>
          </a:xfrm>
          <a:prstGeom prst="rect">
            <a:avLst/>
          </a:prstGeom>
          <a:ln w="12700"/>
        </p:spPr>
      </p:pic>
      <p:sp>
        <p:nvSpPr>
          <p:cNvPr id="369" name="How much memory is required by the following object?"/>
          <p:cNvSpPr txBox="1"/>
          <p:nvPr/>
        </p:nvSpPr>
        <p:spPr>
          <a:xfrm>
            <a:off x="-25400" y="497003"/>
            <a:ext cx="11534484" cy="1101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58702" indent="127000" defTabSz="1295400">
              <a:lnSpc>
                <a:spcPts val="3900"/>
              </a:lnSpc>
              <a:buClr>
                <a:srgbClr val="0048AA"/>
              </a:buClr>
              <a:defRPr sz="3700">
                <a:uFill>
                  <a:solidFill>
                    <a:srgbClr val="000000"/>
                  </a:solidFill>
                </a:uFill>
                <a:latin typeface="Lucida Sans Regular"/>
                <a:ea typeface="Lucida Sans Regular"/>
                <a:cs typeface="Lucida Sans Regular"/>
                <a:sym typeface="Lucida Sans Regular"/>
              </a:defRPr>
            </a:lvl1pPr>
          </a:lstStyle>
          <a:p>
            <a:pPr/>
            <a:r>
              <a:t>How much memory is required by the following object?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2" name="public class DoraemonBag…"/>
          <p:cNvSpPr txBox="1"/>
          <p:nvPr/>
        </p:nvSpPr>
        <p:spPr>
          <a:xfrm>
            <a:off x="5823992" y="375023"/>
            <a:ext cx="5071989" cy="927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7224" marR="7224" defTabSz="1295400">
              <a:lnSpc>
                <a:spcPct val="130000"/>
              </a:lnSpc>
              <a:defRPr sz="1700">
                <a:uFill>
                  <a:solidFill>
                    <a:srgbClr val="0433FF"/>
                  </a:solidFill>
                </a:uFill>
              </a:defRPr>
            </a:pPr>
            <a:r>
              <a:t>public class </a:t>
            </a:r>
            <a:r>
              <a:rPr b="1"/>
              <a:t>DoraemonBag</a:t>
            </a:r>
          </a:p>
          <a:p>
            <a:pPr marL="7224" marR="7224" defTabSz="1295400">
              <a:lnSpc>
                <a:spcPct val="130000"/>
              </a:lnSpc>
              <a:defRPr sz="1700">
                <a:uFill>
                  <a:solidFill>
                    <a:srgbClr val="0433FF"/>
                  </a:solidFill>
                </a:uFill>
              </a:defRPr>
            </a:pPr>
            <a:r>
              <a:t>{</a:t>
            </a:r>
          </a:p>
          <a:p>
            <a:pPr lvl="1" marL="7224" marR="7224" defTabSz="1295400">
              <a:lnSpc>
                <a:spcPct val="130000"/>
              </a:lnSpc>
              <a:defRPr sz="1700">
                <a:uFill>
                  <a:solidFill>
                    <a:srgbClr val="0433FF"/>
                  </a:solidFill>
                </a:uFill>
              </a:defRPr>
            </a:pPr>
            <a:r>
              <a:t>public DoraemonBag()</a:t>
            </a:r>
          </a:p>
          <a:p>
            <a:pPr lvl="1" marL="7224" marR="7224" defTabSz="1295400">
              <a:lnSpc>
                <a:spcPct val="130000"/>
              </a:lnSpc>
              <a:defRPr sz="1700">
                <a:uFill>
                  <a:solidFill>
                    <a:srgbClr val="0433FF"/>
                  </a:solidFill>
                </a:uFill>
              </a:defRPr>
            </a:pPr>
            <a:r>
              <a:t> {  s = new String[1];  } </a:t>
            </a:r>
          </a:p>
          <a:p>
            <a:pPr marL="7224" marR="7224" defTabSz="1295400">
              <a:lnSpc>
                <a:spcPct val="130000"/>
              </a:lnSpc>
              <a:defRPr sz="1700">
                <a:uFill>
                  <a:solidFill>
                    <a:srgbClr val="0433FF"/>
                  </a:solidFill>
                </a:uFill>
              </a:defRPr>
            </a:pPr>
          </a:p>
          <a:p>
            <a:pPr lvl="1" marL="7224" marR="7224" defTabSz="1295400">
              <a:lnSpc>
                <a:spcPct val="130000"/>
              </a:lnSpc>
              <a:defRPr sz="1700">
                <a:uFill>
                  <a:solidFill>
                    <a:srgbClr val="0433FF"/>
                  </a:solidFill>
                </a:uFill>
              </a:defRPr>
            </a:pPr>
            <a:r>
              <a:t> private void resize(int capacity)</a:t>
            </a:r>
            <a:br/>
            <a:r>
              <a:t> {</a:t>
            </a:r>
            <a:br/>
            <a:r>
              <a:t>    String[] copy = new String[capacity];</a:t>
            </a:r>
            <a:br/>
            <a:r>
              <a:t>    for (int i = 0; i &lt; N; i++)</a:t>
            </a:r>
            <a:br/>
            <a:r>
              <a:t>       copy[i] = s[i];</a:t>
            </a:r>
            <a:br/>
            <a:r>
              <a:t>    s = copy;</a:t>
            </a:r>
            <a:br/>
            <a:r>
              <a:t> }</a:t>
            </a:r>
          </a:p>
          <a:p>
            <a:pPr lvl="1" marL="7224" marR="7224" defTabSz="1295400">
              <a:lnSpc>
                <a:spcPct val="130000"/>
              </a:lnSpc>
              <a:defRPr sz="1700">
                <a:uFill>
                  <a:solidFill>
                    <a:srgbClr val="0433FF"/>
                  </a:solidFill>
                </a:uFill>
              </a:defRPr>
            </a:pPr>
          </a:p>
          <a:p>
            <a:pPr lvl="1" marL="7224" marR="7224" defTabSz="1295400">
              <a:lnSpc>
                <a:spcPct val="130000"/>
              </a:lnSpc>
              <a:defRPr sz="1700">
                <a:uFill>
                  <a:solidFill>
                    <a:srgbClr val="0433FF"/>
                  </a:solidFill>
                </a:uFill>
              </a:defRPr>
            </a:pPr>
            <a:r>
              <a:t>public void push(String item)</a:t>
            </a:r>
          </a:p>
          <a:p>
            <a:pPr lvl="1" marL="7224" marR="7224" defTabSz="1295400">
              <a:lnSpc>
                <a:spcPct val="130000"/>
              </a:lnSpc>
              <a:defRPr sz="1700">
                <a:uFill>
                  <a:solidFill>
                    <a:srgbClr val="0433FF"/>
                  </a:solidFill>
                </a:uFill>
              </a:defRPr>
            </a:pPr>
            <a:r>
              <a:t> {</a:t>
            </a:r>
          </a:p>
          <a:p>
            <a:pPr lvl="1" marL="7224" marR="7224" defTabSz="1295400">
              <a:lnSpc>
                <a:spcPct val="130000"/>
              </a:lnSpc>
              <a:defRPr sz="1700">
                <a:uFill>
                  <a:solidFill>
                    <a:srgbClr val="0433FF"/>
                  </a:solidFill>
                </a:uFill>
              </a:defRPr>
            </a:pPr>
            <a:r>
              <a:t>    if (N == s.length) resize(2 * s.length);</a:t>
            </a:r>
          </a:p>
          <a:p>
            <a:pPr lvl="1" marL="7224" marR="7224" defTabSz="1295400">
              <a:lnSpc>
                <a:spcPct val="130000"/>
              </a:lnSpc>
              <a:defRPr sz="1700">
                <a:uFill>
                  <a:solidFill>
                    <a:srgbClr val="0433FF"/>
                  </a:solidFill>
                </a:uFill>
              </a:defRPr>
            </a:pPr>
            <a:r>
              <a:t>    s[N++] = item;</a:t>
            </a:r>
          </a:p>
          <a:p>
            <a:pPr lvl="1" marL="7224" marR="7224" defTabSz="1295400">
              <a:lnSpc>
                <a:spcPct val="130000"/>
              </a:lnSpc>
              <a:defRPr sz="1700">
                <a:uFill>
                  <a:solidFill>
                    <a:srgbClr val="0433FF"/>
                  </a:solidFill>
                </a:uFill>
              </a:defRPr>
            </a:pPr>
            <a:r>
              <a:t> }</a:t>
            </a:r>
          </a:p>
          <a:p>
            <a:pPr lvl="1" marL="7224" marR="7224" defTabSz="1295400">
              <a:lnSpc>
                <a:spcPct val="130000"/>
              </a:lnSpc>
              <a:defRPr sz="1700">
                <a:uFill>
                  <a:solidFill>
                    <a:srgbClr val="0433FF"/>
                  </a:solidFill>
                </a:uFill>
              </a:defRPr>
            </a:pPr>
          </a:p>
          <a:p>
            <a:pPr lvl="1" marL="7224" marR="7224" defTabSz="1295400">
              <a:lnSpc>
                <a:spcPct val="130000"/>
              </a:lnSpc>
              <a:defRPr sz="1700">
                <a:uFill>
                  <a:solidFill>
                    <a:srgbClr val="0433FF"/>
                  </a:solidFill>
                </a:uFill>
              </a:defRPr>
            </a:pPr>
            <a:r>
              <a:t>public String pop()</a:t>
            </a:r>
            <a:br/>
            <a:r>
              <a:t> {</a:t>
            </a:r>
          </a:p>
          <a:p>
            <a:pPr lvl="1" marL="7224" marR="7224" defTabSz="1295400">
              <a:lnSpc>
                <a:spcPct val="130000"/>
              </a:lnSpc>
              <a:defRPr sz="1700">
                <a:uFill>
                  <a:solidFill>
                    <a:srgbClr val="0433FF"/>
                  </a:solidFill>
                </a:uFill>
              </a:defRPr>
            </a:pPr>
            <a:r>
              <a:t>    String item = s[--N];</a:t>
            </a:r>
          </a:p>
          <a:p>
            <a:pPr lvl="1" marL="7224" marR="7224" defTabSz="1295400">
              <a:lnSpc>
                <a:spcPct val="130000"/>
              </a:lnSpc>
              <a:defRPr sz="1700">
                <a:uFill>
                  <a:solidFill>
                    <a:srgbClr val="0433FF"/>
                  </a:solidFill>
                </a:uFill>
              </a:defRPr>
            </a:pPr>
            <a:r>
              <a:t>    s[N] = null;</a:t>
            </a:r>
          </a:p>
          <a:p>
            <a:pPr lvl="1" marL="7224" marR="7224" defTabSz="1295400">
              <a:lnSpc>
                <a:spcPct val="130000"/>
              </a:lnSpc>
              <a:defRPr sz="1700">
                <a:uFill>
                  <a:solidFill>
                    <a:srgbClr val="0433FF"/>
                  </a:solidFill>
                </a:uFill>
              </a:defRPr>
            </a:pPr>
            <a:r>
              <a:t>    if (N &gt; 0 &amp;&amp; N == s.length/4) resize(s.length/2);</a:t>
            </a:r>
          </a:p>
          <a:p>
            <a:pPr lvl="1" marL="7224" marR="7224" defTabSz="1295400">
              <a:lnSpc>
                <a:spcPct val="130000"/>
              </a:lnSpc>
              <a:defRPr sz="1700">
                <a:uFill>
                  <a:solidFill>
                    <a:srgbClr val="0433FF"/>
                  </a:solidFill>
                </a:uFill>
              </a:defRPr>
            </a:pPr>
            <a:r>
              <a:t>    return item;</a:t>
            </a:r>
          </a:p>
          <a:p>
            <a:pPr lvl="1" marL="7224" marR="7224" defTabSz="1295400">
              <a:lnSpc>
                <a:spcPct val="130000"/>
              </a:lnSpc>
              <a:defRPr sz="1700">
                <a:uFill>
                  <a:solidFill>
                    <a:srgbClr val="0433FF"/>
                  </a:solidFill>
                </a:uFill>
              </a:defRPr>
            </a:pPr>
            <a:r>
              <a:t> }</a:t>
            </a:r>
          </a:p>
          <a:p>
            <a:pPr lvl="1"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a:t>
            </a:r>
          </a:p>
        </p:txBody>
      </p:sp>
      <p:sp>
        <p:nvSpPr>
          <p:cNvPr id="373" name="public class DoraemonBag…"/>
          <p:cNvSpPr txBox="1"/>
          <p:nvPr/>
        </p:nvSpPr>
        <p:spPr>
          <a:xfrm>
            <a:off x="771474" y="454492"/>
            <a:ext cx="3025423" cy="861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7224" marR="7224" defTabSz="1295400">
              <a:lnSpc>
                <a:spcPct val="130000"/>
              </a:lnSpc>
              <a:defRPr sz="1700">
                <a:uFill>
                  <a:solidFill>
                    <a:srgbClr val="0433FF"/>
                  </a:solidFill>
                </a:uFill>
              </a:defRPr>
            </a:pPr>
            <a:r>
              <a:t>public class </a:t>
            </a:r>
            <a:r>
              <a:rPr b="1"/>
              <a:t>DoraemonBag</a:t>
            </a:r>
          </a:p>
          <a:p>
            <a:pPr marL="7224" marR="7224" defTabSz="1295400">
              <a:lnSpc>
                <a:spcPct val="130000"/>
              </a:lnSpc>
              <a:defRPr sz="1700">
                <a:uFill>
                  <a:solidFill>
                    <a:srgbClr val="0433FF"/>
                  </a:solidFill>
                </a:uFill>
              </a:defRPr>
            </a:pPr>
            <a:r>
              <a:t>{</a:t>
            </a:r>
            <a:br/>
            <a:r>
              <a:t>   private Node first = null;</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private class Node</a:t>
            </a:r>
          </a:p>
          <a:p>
            <a:pPr marL="7224" marR="7224" defTabSz="1295400">
              <a:lnSpc>
                <a:spcPct val="130000"/>
              </a:lnSpc>
              <a:defRPr sz="1700">
                <a:uFill>
                  <a:solidFill>
                    <a:srgbClr val="0433FF"/>
                  </a:solidFill>
                </a:uFill>
              </a:defRPr>
            </a:pPr>
            <a:r>
              <a:t>   {</a:t>
            </a:r>
            <a:br/>
            <a:r>
              <a:t>      String item;</a:t>
            </a:r>
            <a:br/>
            <a:r>
              <a:t>      Node next;</a:t>
            </a:r>
            <a:br/>
            <a:r>
              <a:t>   }</a:t>
            </a:r>
          </a:p>
          <a:p>
            <a:pPr marL="7224" marR="7224" defTabSz="1295400">
              <a:lnSpc>
                <a:spcPct val="130000"/>
              </a:lnSpc>
              <a:defRPr sz="1700">
                <a:uFill>
                  <a:solidFill>
                    <a:srgbClr val="0433FF"/>
                  </a:solidFill>
                </a:uFill>
              </a:defRPr>
            </a:pPr>
            <a:r>
              <a:t>   </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public void push(String item)</a:t>
            </a:r>
          </a:p>
          <a:p>
            <a:pPr marL="7224" marR="7224" defTabSz="1295400">
              <a:lnSpc>
                <a:spcPct val="130000"/>
              </a:lnSpc>
              <a:defRPr sz="1700">
                <a:uFill>
                  <a:solidFill>
                    <a:srgbClr val="0433FF"/>
                  </a:solidFill>
                </a:uFill>
              </a:defRPr>
            </a:pPr>
            <a:r>
              <a:t>   {</a:t>
            </a:r>
            <a:br/>
            <a:r>
              <a:t>      Node oldfirst = first;</a:t>
            </a:r>
            <a:br/>
            <a:r>
              <a:t>      first = new Node();</a:t>
            </a:r>
            <a:br/>
            <a:r>
              <a:t>      first.item = item;</a:t>
            </a:r>
            <a:br/>
            <a:r>
              <a:t>      first.next = oldfirst;</a:t>
            </a:r>
            <a:br/>
            <a:r>
              <a:t>   }</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public String pop()</a:t>
            </a:r>
          </a:p>
          <a:p>
            <a:pPr marL="7224" marR="7224" defTabSz="1295400">
              <a:lnSpc>
                <a:spcPct val="130000"/>
              </a:lnSpc>
              <a:defRPr sz="1700">
                <a:uFill>
                  <a:solidFill>
                    <a:srgbClr val="0433FF"/>
                  </a:solidFill>
                </a:uFill>
              </a:defRPr>
            </a:pPr>
            <a:r>
              <a:t>   {</a:t>
            </a:r>
            <a:br/>
            <a:r>
              <a:t>      String item = first.item;</a:t>
            </a:r>
            <a:br/>
            <a:r>
              <a:t>      first = first.next;</a:t>
            </a:r>
            <a:br/>
            <a:r>
              <a:t>      return item;</a:t>
            </a:r>
            <a:br/>
            <a:r>
              <a:t>   }</a:t>
            </a:r>
            <a:br/>
            <a:r>
              <a:t>}</a:t>
            </a:r>
          </a:p>
        </p:txBody>
      </p:sp>
      <p:sp>
        <p:nvSpPr>
          <p:cNvPr id="374" name="Which one is better?"/>
          <p:cNvSpPr txBox="1"/>
          <p:nvPr/>
        </p:nvSpPr>
        <p:spPr>
          <a:xfrm>
            <a:off x="3423994" y="235360"/>
            <a:ext cx="4995615" cy="5971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58702" indent="127000" defTabSz="1295400">
              <a:lnSpc>
                <a:spcPts val="3900"/>
              </a:lnSpc>
              <a:buClr>
                <a:srgbClr val="0048AA"/>
              </a:buClr>
              <a:buFont typeface="Lucida Sans Regular"/>
              <a:defRPr b="1" sz="3400">
                <a:uFill>
                  <a:solidFill>
                    <a:srgbClr val="000000"/>
                  </a:solidFill>
                </a:uFill>
              </a:defRPr>
            </a:lvl1pPr>
          </a:lstStyle>
          <a:p>
            <a:pPr>
              <a:defRPr b="0">
                <a:latin typeface="Lucida Sans Regular"/>
                <a:ea typeface="Lucida Sans Regular"/>
                <a:cs typeface="Lucida Sans Regular"/>
                <a:sym typeface="Lucida Sans Regular"/>
              </a:defRPr>
            </a:pPr>
            <a:r>
              <a:rPr b="1">
                <a:latin typeface="+mn-lt"/>
                <a:ea typeface="+mn-ea"/>
                <a:cs typeface="+mn-cs"/>
                <a:sym typeface="Helvetica"/>
              </a:rPr>
              <a:t>Which one is better?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Homework Assignment #3"/>
          <p:cNvSpPr txBox="1"/>
          <p:nvPr>
            <p:ph type="title"/>
          </p:nvPr>
        </p:nvSpPr>
        <p:spPr>
          <a:prstGeom prst="rect">
            <a:avLst/>
          </a:prstGeom>
        </p:spPr>
        <p:txBody>
          <a:bodyPr/>
          <a:lstStyle/>
          <a:p>
            <a:pPr/>
            <a:r>
              <a:t>Homework Assignment #3</a:t>
            </a:r>
          </a:p>
        </p:txBody>
      </p:sp>
      <p:sp>
        <p:nvSpPr>
          <p:cNvPr id="102"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03" name="表格 1"/>
          <p:cNvGraphicFramePr/>
          <p:nvPr/>
        </p:nvGraphicFramePr>
        <p:xfrm>
          <a:off x="1644656" y="5894454"/>
          <a:ext cx="8849942" cy="40640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139931"/>
                <a:gridCol w="2826278"/>
                <a:gridCol w="3883732"/>
              </a:tblGrid>
              <a:tr h="660400">
                <a:tc gridSpan="3">
                  <a:txBody>
                    <a:bodyPr/>
                    <a:lstStyle/>
                    <a:p>
                      <a:pPr marL="58702" marR="58702" defTabSz="1295400">
                        <a:defRPr sz="1800">
                          <a:solidFill>
                            <a:srgbClr val="000000"/>
                          </a:solidFill>
                          <a:uFillTx/>
                        </a:defRPr>
                      </a:pPr>
                      <a:r>
                        <a:rPr sz="2000">
                          <a:uFill>
                            <a:solidFill>
                              <a:srgbClr val="000000"/>
                            </a:solidFill>
                          </a:uFill>
                          <a:latin typeface="+mn-lt"/>
                          <a:ea typeface="+mn-ea"/>
                          <a:cs typeface="+mn-cs"/>
                          <a:sym typeface="Helvetica"/>
                        </a:rPr>
                        <a:t> public class DoraemonBag</a:t>
                      </a:r>
                    </a:p>
                  </a:txBody>
                  <a:tcPr marL="50800" marR="50800" marT="50800" marB="50800" anchor="ctr" anchorCtr="0" horzOverflow="overflow">
                    <a:lnL w="28575">
                      <a:miter lim="400000"/>
                    </a:lnL>
                    <a:lnR w="28575">
                      <a:miter lim="400000"/>
                    </a:lnR>
                    <a:lnB w="12700">
                      <a:solidFill>
                        <a:srgbClr val="000000"/>
                      </a:solidFill>
                      <a:miter lim="400000"/>
                    </a:lnB>
                    <a:solidFill>
                      <a:srgbClr val="FFFFFF"/>
                    </a:solidFill>
                  </a:tcPr>
                </a:tc>
                <a:tc hMerge="1">
                  <a:tcPr/>
                </a:tc>
                <a:tc hMerge="1">
                  <a:tcPr/>
                </a:tc>
              </a:tr>
              <a:tr h="660400">
                <a:tc>
                  <a:txBody>
                    <a:bodyPr/>
                    <a:lstStyle/>
                    <a:p>
                      <a:pPr marL="58702" marR="58702" defTabSz="1295400">
                        <a:lnSpc>
                          <a:spcPct val="130000"/>
                        </a:lnSpc>
                        <a:defRPr sz="2000">
                          <a:latin typeface="+mn-lt"/>
                          <a:ea typeface="+mn-ea"/>
                          <a:cs typeface="+mn-cs"/>
                          <a:sym typeface="Helvetica"/>
                        </a:defRPr>
                      </a:pPr>
                    </a:p>
                  </a:txBody>
                  <a:tcPr marL="50800" marR="50800" marT="50800" marB="50800" anchor="ctr" anchorCtr="0" horzOverflow="overflow">
                    <a:lnL w="28575">
                      <a:miter lim="400000"/>
                    </a:lnL>
                    <a:lnR w="0">
                      <a:miter lim="400000"/>
                    </a:lnR>
                    <a:lnT w="12700">
                      <a:solidFill>
                        <a:srgbClr val="000000"/>
                      </a:solidFill>
                      <a:miter lim="400000"/>
                    </a:lnT>
                    <a:lnB w="0">
                      <a:miter lim="400000"/>
                    </a:lnB>
                  </a:tcPr>
                </a:tc>
                <a:tc>
                  <a:txBody>
                    <a:bodyPr/>
                    <a:lstStyle/>
                    <a:p>
                      <a:pPr marL="58702" marR="58702" defTabSz="1295400">
                        <a:lnSpc>
                          <a:spcPct val="130000"/>
                        </a:lnSpc>
                        <a:defRPr sz="1800">
                          <a:uFillTx/>
                        </a:defRPr>
                      </a:pPr>
                      <a:r>
                        <a:rPr sz="2000">
                          <a:uFill>
                            <a:solidFill>
                              <a:srgbClr val="000000"/>
                            </a:solidFill>
                          </a:uFill>
                          <a:latin typeface="+mn-lt"/>
                          <a:ea typeface="+mn-ea"/>
                          <a:cs typeface="+mn-cs"/>
                          <a:sym typeface="Helvetica"/>
                        </a:rPr>
                        <a:t>DoraemonBag()</a:t>
                      </a: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marL="58702" marR="58702" defTabSz="1295400">
                        <a:lnSpc>
                          <a:spcPct val="130000"/>
                        </a:lnSpc>
                        <a:defRPr sz="1800">
                          <a:uFillTx/>
                        </a:defRPr>
                      </a:pPr>
                      <a:r>
                        <a:rPr i="1" sz="2000">
                          <a:solidFill>
                            <a:srgbClr val="8D3124"/>
                          </a:solidFill>
                          <a:uFill>
                            <a:solidFill>
                              <a:srgbClr val="000000"/>
                            </a:solidFill>
                          </a:uFill>
                          <a:latin typeface="Times New Roman"/>
                          <a:ea typeface="Times New Roman"/>
                          <a:cs typeface="Times New Roman"/>
                          <a:sym typeface="Times New Roman"/>
                        </a:rPr>
                        <a:t>create an empty bag</a:t>
                      </a:r>
                    </a:p>
                  </a:txBody>
                  <a:tcPr marL="50800" marR="50800" marT="50800" marB="50800" anchor="ctr" anchorCtr="0" horzOverflow="overflow">
                    <a:lnL w="0">
                      <a:miter lim="400000"/>
                    </a:lnL>
                    <a:lnR w="28575">
                      <a:miter lim="400000"/>
                    </a:lnR>
                    <a:lnT w="12700">
                      <a:solidFill>
                        <a:srgbClr val="000000"/>
                      </a:solidFill>
                      <a:miter lim="400000"/>
                    </a:lnT>
                    <a:lnB w="0">
                      <a:miter lim="400000"/>
                    </a:lnB>
                  </a:tcPr>
                </a:tc>
              </a:tr>
              <a:tr h="660400">
                <a:tc>
                  <a:txBody>
                    <a:bodyPr/>
                    <a:lstStyle/>
                    <a:p>
                      <a:pPr marL="58702" marR="58702" defTabSz="1295400">
                        <a:lnSpc>
                          <a:spcPct val="130000"/>
                        </a:lnSpc>
                        <a:defRPr sz="1800">
                          <a:uFillTx/>
                        </a:defRPr>
                      </a:pPr>
                      <a:r>
                        <a:rPr sz="2000">
                          <a:uFill>
                            <a:solidFill>
                              <a:srgbClr val="000000"/>
                            </a:solidFill>
                          </a:uFill>
                          <a:latin typeface="+mn-lt"/>
                          <a:ea typeface="+mn-ea"/>
                          <a:cs typeface="+mn-cs"/>
                          <a:sym typeface="Helvetica"/>
                        </a:rPr>
                        <a:t>void</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sz="2000">
                          <a:uFill>
                            <a:solidFill>
                              <a:srgbClr val="000000"/>
                            </a:solidFill>
                          </a:uFill>
                          <a:latin typeface="+mn-lt"/>
                          <a:ea typeface="+mn-ea"/>
                          <a:cs typeface="+mn-cs"/>
                          <a:sym typeface="Helvetica"/>
                        </a:rPr>
                        <a:t>push(String item)</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sz="2000">
                          <a:solidFill>
                            <a:srgbClr val="8D3124"/>
                          </a:solidFill>
                          <a:uFill>
                            <a:solidFill>
                              <a:srgbClr val="000000"/>
                            </a:solidFill>
                          </a:uFill>
                          <a:latin typeface="Times New Roman"/>
                          <a:ea typeface="Times New Roman"/>
                          <a:cs typeface="Times New Roman"/>
                          <a:sym typeface="Times New Roman"/>
                        </a:rPr>
                        <a:t>insert a new string onto bag</a:t>
                      </a:r>
                    </a:p>
                  </a:txBody>
                  <a:tcPr marL="50800" marR="50800" marT="50800" marB="50800" anchor="ctr" anchorCtr="0" horzOverflow="overflow">
                    <a:lnL w="0">
                      <a:miter lim="400000"/>
                    </a:lnL>
                    <a:lnR w="28575">
                      <a:miter lim="400000"/>
                    </a:lnR>
                    <a:lnT w="0">
                      <a:miter lim="400000"/>
                    </a:lnT>
                    <a:lnB w="0">
                      <a:miter lim="400000"/>
                    </a:lnB>
                  </a:tcPr>
                </a:tc>
              </a:tr>
              <a:tr h="762000">
                <a:tc>
                  <a:txBody>
                    <a:bodyPr/>
                    <a:lstStyle/>
                    <a:p>
                      <a:pPr marL="58702" marR="58702" defTabSz="1295400">
                        <a:lnSpc>
                          <a:spcPct val="130000"/>
                        </a:lnSpc>
                        <a:defRPr sz="1800">
                          <a:uFillTx/>
                        </a:defRPr>
                      </a:pPr>
                      <a:r>
                        <a:rPr sz="2000">
                          <a:uFill>
                            <a:solidFill>
                              <a:srgbClr val="000000"/>
                            </a:solidFill>
                          </a:uFill>
                          <a:latin typeface="+mn-lt"/>
                          <a:ea typeface="+mn-ea"/>
                          <a:cs typeface="+mn-cs"/>
                          <a:sym typeface="Helvetica"/>
                        </a:rPr>
                        <a:t>String</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sz="2000">
                          <a:uFill>
                            <a:solidFill>
                              <a:srgbClr val="000000"/>
                            </a:solidFill>
                          </a:uFill>
                          <a:latin typeface="+mn-lt"/>
                          <a:ea typeface="+mn-ea"/>
                          <a:cs typeface="+mn-cs"/>
                          <a:sym typeface="Helvetica"/>
                        </a:rPr>
                        <a:t>pop()</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i="1" sz="2000">
                          <a:solidFill>
                            <a:srgbClr val="8D3124"/>
                          </a:solidFill>
                          <a:latin typeface="Times New Roman"/>
                          <a:ea typeface="Times New Roman"/>
                          <a:cs typeface="Times New Roman"/>
                          <a:sym typeface="Times New Roman"/>
                        </a:defRPr>
                      </a:pPr>
                      <a:r>
                        <a:t>remove and return the string</a:t>
                      </a:r>
                      <a:br/>
                      <a:r>
                        <a:rPr>
                          <a:uFill>
                            <a:solidFill>
                              <a:srgbClr val="AB1500"/>
                            </a:solidFill>
                          </a:uFill>
                        </a:rPr>
                        <a:t>most</a:t>
                      </a:r>
                      <a:r>
                        <a:t> recently added</a:t>
                      </a:r>
                    </a:p>
                  </a:txBody>
                  <a:tcPr marL="50800" marR="50800" marT="50800" marB="50800" anchor="ctr" anchorCtr="0" horzOverflow="overflow">
                    <a:lnL w="0">
                      <a:miter lim="400000"/>
                    </a:lnL>
                    <a:lnR w="28575">
                      <a:miter lim="400000"/>
                    </a:lnR>
                    <a:lnT w="0">
                      <a:miter lim="400000"/>
                    </a:lnT>
                    <a:lnB w="0">
                      <a:miter lim="400000"/>
                    </a:lnB>
                  </a:tcPr>
                </a:tc>
              </a:tr>
              <a:tr h="660400">
                <a:tc>
                  <a:txBody>
                    <a:bodyPr/>
                    <a:lstStyle/>
                    <a:p>
                      <a:pPr marL="58702" marR="58702" defTabSz="1295400">
                        <a:lnSpc>
                          <a:spcPct val="130000"/>
                        </a:lnSpc>
                        <a:defRPr sz="1800">
                          <a:uFillTx/>
                        </a:defRPr>
                      </a:pPr>
                      <a:r>
                        <a:rPr sz="2000">
                          <a:solidFill>
                            <a:srgbClr val="929292"/>
                          </a:solidFill>
                          <a:uFill>
                            <a:solidFill>
                              <a:srgbClr val="000000"/>
                            </a:solidFill>
                          </a:uFill>
                          <a:latin typeface="+mn-lt"/>
                          <a:ea typeface="+mn-ea"/>
                          <a:cs typeface="+mn-cs"/>
                          <a:sym typeface="Helvetica"/>
                        </a:rPr>
                        <a:t>int</a:t>
                      </a:r>
                    </a:p>
                  </a:txBody>
                  <a:tcPr marL="50800" marR="50800" marT="50800" marB="50800" anchor="ctr" anchorCtr="0" horzOverflow="overflow">
                    <a:lnL w="28575">
                      <a:miter lim="400000"/>
                    </a:lnL>
                    <a:lnR w="0">
                      <a:miter lim="400000"/>
                    </a:lnR>
                    <a:lnT w="0">
                      <a:miter lim="400000"/>
                    </a:lnT>
                    <a:lnB w="28575">
                      <a:miter lim="400000"/>
                    </a:lnB>
                  </a:tcPr>
                </a:tc>
                <a:tc>
                  <a:txBody>
                    <a:bodyPr/>
                    <a:lstStyle/>
                    <a:p>
                      <a:pPr marL="58702" marR="58702" defTabSz="1295400">
                        <a:lnSpc>
                          <a:spcPct val="130000"/>
                        </a:lnSpc>
                        <a:defRPr sz="1800">
                          <a:uFillTx/>
                        </a:defRPr>
                      </a:pPr>
                      <a:r>
                        <a:rPr sz="2000">
                          <a:solidFill>
                            <a:srgbClr val="929292"/>
                          </a:solidFill>
                          <a:uFill>
                            <a:solidFill>
                              <a:srgbClr val="000000"/>
                            </a:solidFill>
                          </a:uFill>
                          <a:latin typeface="+mn-lt"/>
                          <a:ea typeface="+mn-ea"/>
                          <a:cs typeface="+mn-cs"/>
                          <a:sym typeface="Helvetica"/>
                        </a:rPr>
                        <a:t>size()</a:t>
                      </a:r>
                    </a:p>
                  </a:txBody>
                  <a:tcPr marL="50800" marR="50800" marT="50800" marB="50800" anchor="ctr" anchorCtr="0" horzOverflow="overflow">
                    <a:lnL w="0">
                      <a:miter lim="400000"/>
                    </a:lnL>
                    <a:lnR w="0">
                      <a:miter lim="400000"/>
                    </a:lnR>
                    <a:lnT w="0">
                      <a:miter lim="400000"/>
                    </a:lnT>
                    <a:lnB w="28575">
                      <a:miter lim="400000"/>
                    </a:lnB>
                  </a:tcPr>
                </a:tc>
                <a:tc>
                  <a:txBody>
                    <a:bodyPr/>
                    <a:lstStyle/>
                    <a:p>
                      <a:pPr marL="58702" marR="58702" defTabSz="1295400">
                        <a:lnSpc>
                          <a:spcPct val="130000"/>
                        </a:lnSpc>
                        <a:defRPr sz="1800">
                          <a:uFillTx/>
                        </a:defRPr>
                      </a:pPr>
                      <a:r>
                        <a:rPr i="1" sz="2000">
                          <a:solidFill>
                            <a:srgbClr val="929292"/>
                          </a:solidFill>
                          <a:uFill>
                            <a:solidFill>
                              <a:srgbClr val="000000"/>
                            </a:solidFill>
                          </a:uFill>
                          <a:latin typeface="Times New Roman"/>
                          <a:ea typeface="Times New Roman"/>
                          <a:cs typeface="Times New Roman"/>
                          <a:sym typeface="Times New Roman"/>
                        </a:rPr>
                        <a:t>number of strings on the can</a:t>
                      </a:r>
                    </a:p>
                  </a:txBody>
                  <a:tcPr marL="50800" marR="50800" marT="50800" marB="50800" anchor="ctr" anchorCtr="0" horzOverflow="overflow">
                    <a:lnL w="0">
                      <a:miter lim="400000"/>
                    </a:lnL>
                    <a:lnR w="28575">
                      <a:miter lim="400000"/>
                    </a:lnR>
                    <a:lnT w="0">
                      <a:miter lim="400000"/>
                    </a:lnT>
                    <a:lnB w="28575">
                      <a:miter lim="400000"/>
                    </a:lnB>
                  </a:tcPr>
                </a:tc>
              </a:tr>
            </a:tbl>
          </a:graphicData>
        </a:graphic>
      </p:graphicFrame>
      <p:pic>
        <p:nvPicPr>
          <p:cNvPr id="104" name="Image" descr="Image"/>
          <p:cNvPicPr>
            <a:picLocks noChangeAspect="1"/>
          </p:cNvPicPr>
          <p:nvPr/>
        </p:nvPicPr>
        <p:blipFill>
          <a:blip r:embed="rId2">
            <a:extLst/>
          </a:blip>
          <a:stretch>
            <a:fillRect/>
          </a:stretch>
        </p:blipFill>
        <p:spPr>
          <a:xfrm>
            <a:off x="1607500" y="1697887"/>
            <a:ext cx="3314016" cy="3297193"/>
          </a:xfrm>
          <a:prstGeom prst="rect">
            <a:avLst/>
          </a:prstGeom>
          <a:ln w="12700"/>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tack DoraemonBag_Resizing_Array implementation:  Memory Usage"/>
          <p:cNvSpPr txBox="1"/>
          <p:nvPr>
            <p:ph type="title"/>
          </p:nvPr>
        </p:nvSpPr>
        <p:spPr>
          <a:prstGeom prst="rect">
            <a:avLst/>
          </a:prstGeom>
        </p:spPr>
        <p:txBody>
          <a:bodyPr/>
          <a:lstStyle/>
          <a:p>
            <a:pPr/>
            <a:r>
              <a:t>Stack DoraemonBag_Resizing_Array implementation:  </a:t>
            </a:r>
            <a:r>
              <a:rPr b="1" sz="3100"/>
              <a:t>Memory Usage</a:t>
            </a:r>
          </a:p>
        </p:txBody>
      </p:sp>
      <p:sp>
        <p:nvSpPr>
          <p:cNvPr id="377" name="Q.  How much memory does a ResizingArrayImplementation use to store N strings in the best case? Worst case?…"/>
          <p:cNvSpPr txBox="1"/>
          <p:nvPr>
            <p:ph type="body" idx="1"/>
          </p:nvPr>
        </p:nvSpPr>
        <p:spPr>
          <a:prstGeom prst="rect">
            <a:avLst/>
          </a:prstGeom>
        </p:spPr>
        <p:txBody>
          <a:bodyPr/>
          <a:lstStyle/>
          <a:p>
            <a:pPr indent="127000"/>
            <a:r>
              <a:t>Q.</a:t>
            </a:r>
            <a:r>
              <a:t>  How much memory does a </a:t>
            </a:r>
            <a:r>
              <a:rPr sz="2000">
                <a:latin typeface="+mn-lt"/>
                <a:ea typeface="+mn-ea"/>
                <a:cs typeface="+mn-cs"/>
                <a:sym typeface="Helvetica"/>
              </a:rPr>
              <a:t>ResizingArrayImplementation</a:t>
            </a:r>
            <a:r>
              <a:t> use to store </a:t>
            </a:r>
            <a:r>
              <a:rPr i="1">
                <a:latin typeface="Times Roman"/>
                <a:ea typeface="Times Roman"/>
                <a:cs typeface="Times Roman"/>
                <a:sym typeface="Times Roman"/>
              </a:rPr>
              <a:t>N</a:t>
            </a:r>
            <a:r>
              <a:t> strings in the best case? Worst case?</a:t>
            </a:r>
          </a:p>
          <a:p>
            <a:pPr indent="127000"/>
          </a:p>
          <a:p>
            <a:pPr indent="127000"/>
            <a:r>
              <a:t>Count only the memory owned by the stack (not the strings themselves).</a:t>
            </a:r>
          </a:p>
        </p:txBody>
      </p:sp>
      <p:sp>
        <p:nvSpPr>
          <p:cNvPr id="3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DoraemonBag_Resizing_Array implementation:  memory usage"/>
          <p:cNvSpPr txBox="1"/>
          <p:nvPr>
            <p:ph type="title"/>
          </p:nvPr>
        </p:nvSpPr>
        <p:spPr>
          <a:prstGeom prst="rect">
            <a:avLst/>
          </a:prstGeom>
        </p:spPr>
        <p:txBody>
          <a:bodyPr/>
          <a:lstStyle/>
          <a:p>
            <a:pPr/>
            <a:r>
              <a:t>DoraemonBag_Resizing_Array implementation:  memory usage</a:t>
            </a:r>
          </a:p>
        </p:txBody>
      </p:sp>
      <p:sp>
        <p:nvSpPr>
          <p:cNvPr id="383" name="Proposition.  Uses between ~ 8 N and ~ 32 N  bytes to represent a stack with N items.…"/>
          <p:cNvSpPr txBox="1"/>
          <p:nvPr>
            <p:ph type="body" idx="1"/>
          </p:nvPr>
        </p:nvSpPr>
        <p:spPr>
          <a:prstGeom prst="rect">
            <a:avLst/>
          </a:prstGeom>
        </p:spPr>
        <p:txBody>
          <a:bodyPr/>
          <a:lstStyle/>
          <a:p>
            <a:pPr indent="127000"/>
            <a:r>
              <a:t>Proposition.</a:t>
            </a:r>
            <a:r>
              <a:t>  Uses between </a:t>
            </a:r>
            <a:r>
              <a:rPr>
                <a:latin typeface="Times Roman"/>
                <a:ea typeface="Times Roman"/>
                <a:cs typeface="Times Roman"/>
                <a:sym typeface="Times Roman"/>
              </a:rPr>
              <a:t>~ 8 </a:t>
            </a:r>
            <a:r>
              <a:rPr i="1">
                <a:latin typeface="Times Roman"/>
                <a:ea typeface="Times Roman"/>
                <a:cs typeface="Times Roman"/>
                <a:sym typeface="Times Roman"/>
              </a:rPr>
              <a:t>N</a:t>
            </a:r>
            <a:r>
              <a:t> and </a:t>
            </a:r>
            <a:r>
              <a:rPr>
                <a:latin typeface="Times Roman"/>
                <a:ea typeface="Times Roman"/>
                <a:cs typeface="Times Roman"/>
                <a:sym typeface="Times Roman"/>
              </a:rPr>
              <a:t>~ 32 </a:t>
            </a:r>
            <a:r>
              <a:rPr i="1">
                <a:latin typeface="Times Roman"/>
                <a:ea typeface="Times Roman"/>
                <a:cs typeface="Times Roman"/>
                <a:sym typeface="Times Roman"/>
              </a:rPr>
              <a:t>N</a:t>
            </a:r>
            <a:r>
              <a:t>  bytes to represent a stack</a:t>
            </a:r>
            <a:br/>
            <a:r>
              <a:t>with </a:t>
            </a:r>
            <a:r>
              <a:rPr i="1">
                <a:latin typeface="Times Roman"/>
                <a:ea typeface="Times Roman"/>
                <a:cs typeface="Times Roman"/>
                <a:sym typeface="Times Roman"/>
              </a:rPr>
              <a:t>N</a:t>
            </a:r>
            <a:r>
              <a:t> items.</a:t>
            </a:r>
          </a:p>
          <a:p>
            <a:pPr lvl="1" marL="1003300" indent="-368300"/>
            <a:r>
              <a:rPr>
                <a:uFill>
                  <a:solidFill>
                    <a:srgbClr val="0048AA"/>
                  </a:solidFill>
                </a:uFill>
                <a:latin typeface="Times Roman"/>
                <a:ea typeface="Times Roman"/>
                <a:cs typeface="Times Roman"/>
                <a:sym typeface="Times Roman"/>
              </a:rPr>
              <a:t>~ 8 </a:t>
            </a:r>
            <a:r>
              <a:rPr i="1">
                <a:uFill>
                  <a:solidFill>
                    <a:srgbClr val="0048AA"/>
                  </a:solidFill>
                </a:uFill>
                <a:latin typeface="Times Roman"/>
                <a:ea typeface="Times Roman"/>
                <a:cs typeface="Times Roman"/>
                <a:sym typeface="Times Roman"/>
              </a:rPr>
              <a:t>N</a:t>
            </a:r>
            <a:r>
              <a:t>  when full.</a:t>
            </a:r>
          </a:p>
          <a:p>
            <a:pPr lvl="1" marL="1003300" indent="-368300"/>
            <a:r>
              <a:rPr>
                <a:uFill>
                  <a:solidFill>
                    <a:srgbClr val="0048AA"/>
                  </a:solidFill>
                </a:uFill>
                <a:latin typeface="Times Roman"/>
                <a:ea typeface="Times Roman"/>
                <a:cs typeface="Times Roman"/>
                <a:sym typeface="Times Roman"/>
              </a:rPr>
              <a:t>~ 32 </a:t>
            </a:r>
            <a:r>
              <a:rPr i="1">
                <a:uFill>
                  <a:solidFill>
                    <a:srgbClr val="0048AA"/>
                  </a:solidFill>
                </a:uFill>
                <a:latin typeface="Times Roman"/>
                <a:ea typeface="Times Roman"/>
                <a:cs typeface="Times Roman"/>
                <a:sym typeface="Times Roman"/>
              </a:rPr>
              <a:t>N</a:t>
            </a:r>
            <a:r>
              <a:t> when one-quarter full.</a:t>
            </a:r>
          </a:p>
          <a:p>
            <a:pPr indent="127000"/>
          </a:p>
          <a:p>
            <a:pPr indent="127000"/>
          </a:p>
          <a:p>
            <a:pPr indent="127000"/>
          </a:p>
          <a:p>
            <a:pPr indent="127000"/>
          </a:p>
          <a:p>
            <a:pPr indent="127000"/>
          </a:p>
          <a:p>
            <a:pPr indent="127000"/>
          </a:p>
          <a:p>
            <a:pPr indent="127000"/>
          </a:p>
          <a:p>
            <a:pPr indent="127000"/>
          </a:p>
        </p:txBody>
      </p:sp>
      <p:sp>
        <p:nvSpPr>
          <p:cNvPr id="3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88" name="Group"/>
          <p:cNvGrpSpPr/>
          <p:nvPr/>
        </p:nvGrpSpPr>
        <p:grpSpPr>
          <a:xfrm>
            <a:off x="2568222" y="3925992"/>
            <a:ext cx="7349068" cy="999797"/>
            <a:chOff x="0" y="0"/>
            <a:chExt cx="7349066" cy="999796"/>
          </a:xfrm>
        </p:grpSpPr>
        <p:sp>
          <p:nvSpPr>
            <p:cNvPr id="385" name="public class DoraemonBagResizingArray {    private String[] s;    private int N = 0;…"/>
            <p:cNvSpPr/>
            <p:nvPr/>
          </p:nvSpPr>
          <p:spPr>
            <a:xfrm>
              <a:off x="0" y="0"/>
              <a:ext cx="69215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solidFill>
              <a:srgbClr val="D5D5D5"/>
            </a:solidFill>
            <a:ln w="12700" cap="flat">
              <a:noFill/>
              <a:round/>
            </a:ln>
            <a:effectLst/>
            <a:extLst>
              <a:ext uri="{C572A759-6A51-4108-AA02-DFA0A04FC94B}">
                <ma14:wrappingTextBoxFlag xmlns:ma14="http://schemas.microsoft.com/office/mac/drawingml/2011/main" val="1"/>
              </a:ext>
            </a:extLst>
          </p:spPr>
          <p:txBody>
            <a:bodyPr wrap="square" lIns="203200" tIns="203200" rIns="203200" bIns="203200" numCol="1" anchor="t">
              <a:spAutoFit/>
            </a:bodyPr>
            <a:lstStyle/>
            <a:p>
              <a:pPr marL="7224" marR="7224" defTabSz="1295400">
                <a:lnSpc>
                  <a:spcPct val="150000"/>
                </a:lnSpc>
                <a:defRPr b="1" sz="1800">
                  <a:uFill>
                    <a:solidFill>
                      <a:srgbClr val="000000"/>
                    </a:solidFill>
                  </a:uFill>
                </a:defRPr>
              </a:pPr>
              <a:r>
                <a:t>public class DoraemonBagResizingArray</a:t>
              </a:r>
              <a:br/>
              <a:r>
                <a:t>{</a:t>
              </a:r>
              <a:br/>
              <a:r>
                <a:t>   private String[] s;</a:t>
              </a:r>
              <a:br/>
              <a:r>
                <a:t>   private int N = 0;</a:t>
              </a:r>
            </a:p>
            <a:p>
              <a:pPr marL="7224" marR="7224" defTabSz="1295400">
                <a:lnSpc>
                  <a:spcPct val="150000"/>
                </a:lnSpc>
                <a:defRPr b="1" sz="1800">
                  <a:uFill>
                    <a:solidFill>
                      <a:srgbClr val="000000"/>
                    </a:solidFill>
                  </a:uFill>
                </a:defRPr>
              </a:pPr>
              <a:r>
                <a:t>   …</a:t>
              </a:r>
            </a:p>
            <a:p>
              <a:pPr marL="7224" marR="7224" defTabSz="1295400">
                <a:lnSpc>
                  <a:spcPct val="150000"/>
                </a:lnSpc>
                <a:defRPr b="1" sz="1800">
                  <a:uFill>
                    <a:solidFill>
                      <a:srgbClr val="000000"/>
                    </a:solidFill>
                  </a:uFill>
                </a:defRPr>
              </a:pPr>
              <a:r>
                <a:t>}</a:t>
              </a:r>
            </a:p>
          </p:txBody>
        </p:sp>
        <p:sp>
          <p:nvSpPr>
            <p:cNvPr id="386" name="8 bytes × array size"/>
            <p:cNvSpPr/>
            <p:nvPr/>
          </p:nvSpPr>
          <p:spPr>
            <a:xfrm>
              <a:off x="4059766" y="848360"/>
              <a:ext cx="32893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  8 bytes × array size</a:t>
              </a:r>
            </a:p>
          </p:txBody>
        </p:sp>
        <p:sp>
          <p:nvSpPr>
            <p:cNvPr id="387" name="Line"/>
            <p:cNvSpPr/>
            <p:nvPr/>
          </p:nvSpPr>
          <p:spPr>
            <a:xfrm>
              <a:off x="3451885" y="999722"/>
              <a:ext cx="644034" cy="75"/>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tack:  linked-list implementation performance"/>
          <p:cNvSpPr txBox="1"/>
          <p:nvPr>
            <p:ph type="title"/>
          </p:nvPr>
        </p:nvSpPr>
        <p:spPr>
          <a:prstGeom prst="rect">
            <a:avLst/>
          </a:prstGeom>
        </p:spPr>
        <p:txBody>
          <a:bodyPr/>
          <a:lstStyle/>
          <a:p>
            <a:pPr/>
            <a:r>
              <a:t>Stack:  linked-list implementation performance</a:t>
            </a:r>
          </a:p>
        </p:txBody>
      </p:sp>
      <p:sp>
        <p:nvSpPr>
          <p:cNvPr id="391" name="Proposition.   Every operation takes constant time in the worst case.…"/>
          <p:cNvSpPr txBox="1"/>
          <p:nvPr>
            <p:ph type="body" idx="1"/>
          </p:nvPr>
        </p:nvSpPr>
        <p:spPr>
          <a:xfrm>
            <a:off x="253217" y="1509821"/>
            <a:ext cx="11379201" cy="8128001"/>
          </a:xfrm>
          <a:prstGeom prst="rect">
            <a:avLst/>
          </a:prstGeom>
        </p:spPr>
        <p:txBody>
          <a:bodyPr/>
          <a:lstStyle/>
          <a:p>
            <a:pPr indent="127000"/>
            <a:r>
              <a:t>Proposition.</a:t>
            </a:r>
            <a:r>
              <a:t>   Every operation takes constant time in the worst case.</a:t>
            </a:r>
          </a:p>
          <a:p>
            <a:pPr indent="127000"/>
            <a:br/>
            <a:r>
              <a:t>Proposition.  </a:t>
            </a:r>
            <a:r>
              <a:t>A stack with </a:t>
            </a:r>
            <a:r>
              <a:rPr i="1">
                <a:latin typeface="Times New Roman"/>
                <a:ea typeface="Times New Roman"/>
                <a:cs typeface="Times New Roman"/>
                <a:sym typeface="Times New Roman"/>
              </a:rPr>
              <a:t>N</a:t>
            </a:r>
            <a:r>
              <a:t> items uses</a:t>
            </a:r>
            <a:r>
              <a:t> </a:t>
            </a:r>
            <a:r>
              <a:rPr>
                <a:latin typeface="Symbol"/>
                <a:ea typeface="Symbol"/>
                <a:cs typeface="Symbol"/>
                <a:sym typeface="Symbol"/>
              </a:rPr>
              <a:t>~</a:t>
            </a:r>
            <a:r>
              <a:rPr>
                <a:latin typeface="Times New Roman"/>
                <a:ea typeface="Times New Roman"/>
                <a:cs typeface="Times New Roman"/>
                <a:sym typeface="Times New Roman"/>
              </a:rPr>
              <a:t> 40 </a:t>
            </a:r>
            <a:r>
              <a:rPr i="1">
                <a:latin typeface="Times New Roman"/>
                <a:ea typeface="Times New Roman"/>
                <a:cs typeface="Times New Roman"/>
                <a:sym typeface="Times New Roman"/>
              </a:rPr>
              <a:t>N</a:t>
            </a:r>
            <a:r>
              <a:t> bytes.</a:t>
            </a:r>
          </a:p>
          <a:p>
            <a:pPr indent="127000"/>
            <a:br/>
            <a:br/>
            <a:br/>
            <a:br/>
            <a:br/>
            <a:br/>
            <a:br/>
            <a:br/>
          </a:p>
        </p:txBody>
      </p:sp>
      <p:sp>
        <p:nvSpPr>
          <p:cNvPr id="3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00" name="Group"/>
          <p:cNvGrpSpPr/>
          <p:nvPr/>
        </p:nvGrpSpPr>
        <p:grpSpPr>
          <a:xfrm>
            <a:off x="4251677" y="3670300"/>
            <a:ext cx="7158991" cy="4088554"/>
            <a:chOff x="0" y="0"/>
            <a:chExt cx="7158989" cy="4088553"/>
          </a:xfrm>
        </p:grpSpPr>
        <p:sp>
          <p:nvSpPr>
            <p:cNvPr id="393" name="8 bytes (reference to String)"/>
            <p:cNvSpPr/>
            <p:nvPr/>
          </p:nvSpPr>
          <p:spPr>
            <a:xfrm>
              <a:off x="3125611" y="175175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8 bytes (reference to String)</a:t>
              </a:r>
            </a:p>
          </p:txBody>
        </p:sp>
        <p:sp>
          <p:nvSpPr>
            <p:cNvPr id="394" name="8 bytes (reference to Node)"/>
            <p:cNvSpPr/>
            <p:nvPr/>
          </p:nvSpPr>
          <p:spPr>
            <a:xfrm>
              <a:off x="3125611" y="224705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8 bytes (reference to Node)</a:t>
              </a:r>
            </a:p>
          </p:txBody>
        </p:sp>
        <p:sp>
          <p:nvSpPr>
            <p:cNvPr id="395" name="16 bytes (object overhead)"/>
            <p:cNvSpPr/>
            <p:nvPr/>
          </p:nvSpPr>
          <p:spPr>
            <a:xfrm>
              <a:off x="3125611" y="49445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16 bytes (object overhead)</a:t>
              </a:r>
            </a:p>
          </p:txBody>
        </p:sp>
        <p:sp>
          <p:nvSpPr>
            <p:cNvPr id="396" name="Line"/>
            <p:cNvSpPr/>
            <p:nvPr/>
          </p:nvSpPr>
          <p:spPr>
            <a:xfrm>
              <a:off x="3228622" y="2717800"/>
              <a:ext cx="3930368" cy="182"/>
            </a:xfrm>
            <a:prstGeom prst="line">
              <a:avLst/>
            </a:prstGeom>
            <a:noFill/>
            <a:ln w="25400" cap="flat">
              <a:solidFill>
                <a:srgbClr val="8D3124"/>
              </a:solidFill>
              <a:prstDash val="solid"/>
              <a:round/>
            </a:ln>
            <a:effectLst/>
          </p:spPr>
          <p:txBody>
            <a:bodyPr wrap="square" lIns="0" tIns="0" rIns="0" bIns="0" numCol="1" anchor="t">
              <a:noAutofit/>
            </a:bodyPr>
            <a:lstStyle/>
            <a:p>
              <a:pPr/>
            </a:p>
          </p:txBody>
        </p:sp>
        <p:sp>
          <p:nvSpPr>
            <p:cNvPr id="397" name="40 bytes per stack node"/>
            <p:cNvSpPr/>
            <p:nvPr/>
          </p:nvSpPr>
          <p:spPr>
            <a:xfrm>
              <a:off x="3125611" y="281855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40 bytes per stack node</a:t>
              </a:r>
            </a:p>
          </p:txBody>
        </p:sp>
        <p:pic>
          <p:nvPicPr>
            <p:cNvPr id="398" name="MemoryOfNode.pdf" descr="MemoryOfNode.pdf"/>
            <p:cNvPicPr>
              <a:picLocks noChangeAspect="1"/>
            </p:cNvPicPr>
            <p:nvPr/>
          </p:nvPicPr>
          <p:blipFill>
            <a:blip r:embed="rId3">
              <a:extLst/>
            </a:blip>
            <a:srcRect l="49772" t="9821" r="0" b="0"/>
            <a:stretch>
              <a:fillRect/>
            </a:stretch>
          </p:blipFill>
          <p:spPr>
            <a:xfrm>
              <a:off x="0" y="0"/>
              <a:ext cx="2494858" cy="2850449"/>
            </a:xfrm>
            <a:prstGeom prst="rect">
              <a:avLst/>
            </a:prstGeom>
            <a:ln w="12700" cap="flat">
              <a:noFill/>
              <a:round/>
            </a:ln>
            <a:effectLst/>
          </p:spPr>
        </p:pic>
        <p:sp>
          <p:nvSpPr>
            <p:cNvPr id="399" name="8 bytes (inner class extra overhead)"/>
            <p:cNvSpPr/>
            <p:nvPr/>
          </p:nvSpPr>
          <p:spPr>
            <a:xfrm>
              <a:off x="3127022" y="1257300"/>
              <a:ext cx="3822701"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8 bytes (inner class extra overhead)</a:t>
              </a:r>
            </a:p>
          </p:txBody>
        </p:sp>
      </p:grpSp>
      <p:grpSp>
        <p:nvGrpSpPr>
          <p:cNvPr id="403" name="Group"/>
          <p:cNvGrpSpPr/>
          <p:nvPr/>
        </p:nvGrpSpPr>
        <p:grpSpPr>
          <a:xfrm>
            <a:off x="812800" y="4165600"/>
            <a:ext cx="1282700" cy="1727200"/>
            <a:chOff x="0" y="0"/>
            <a:chExt cx="1282700" cy="1727200"/>
          </a:xfrm>
        </p:grpSpPr>
        <p:sp>
          <p:nvSpPr>
            <p:cNvPr id="401" name="inner class"/>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lvl1pPr>
            </a:lstStyle>
            <a:p>
              <a:pPr/>
              <a:r>
                <a:t>inner class</a:t>
              </a:r>
            </a:p>
          </p:txBody>
        </p:sp>
        <p:sp>
          <p:nvSpPr>
            <p:cNvPr id="402" name="private class Node…"/>
            <p:cNvSpPr/>
            <p:nvPr/>
          </p:nvSpPr>
          <p:spPr>
            <a:xfrm>
              <a:off x="12700" y="4572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58702" marR="58702" defTabSz="1295400">
                <a:lnSpc>
                  <a:spcPct val="150000"/>
                </a:lnSpc>
                <a:defRPr sz="1800">
                  <a:uFill>
                    <a:solidFill>
                      <a:srgbClr val="000000"/>
                    </a:solidFill>
                  </a:uFill>
                </a:defRPr>
              </a:pPr>
              <a:r>
                <a:t>private class Node</a:t>
              </a:r>
            </a:p>
            <a:p>
              <a:pPr marL="58702" marR="58702" defTabSz="1295400">
                <a:lnSpc>
                  <a:spcPct val="150000"/>
                </a:lnSpc>
                <a:defRPr sz="1800">
                  <a:uFill>
                    <a:solidFill>
                      <a:srgbClr val="000000"/>
                    </a:solidFill>
                  </a:uFill>
                </a:defRPr>
              </a:pPr>
              <a:r>
                <a:t>{</a:t>
              </a:r>
            </a:p>
            <a:p>
              <a:pPr marL="58702" marR="58702" defTabSz="1295400">
                <a:lnSpc>
                  <a:spcPct val="150000"/>
                </a:lnSpc>
                <a:defRPr sz="1800">
                  <a:uFill>
                    <a:solidFill>
                      <a:srgbClr val="000000"/>
                    </a:solidFill>
                  </a:uFill>
                </a:defRPr>
              </a:pPr>
              <a:r>
                <a:t>   String item;</a:t>
              </a:r>
            </a:p>
            <a:p>
              <a:pPr marL="58702" marR="58702" defTabSz="1295400">
                <a:lnSpc>
                  <a:spcPct val="150000"/>
                </a:lnSpc>
                <a:defRPr sz="1800">
                  <a:uFill>
                    <a:solidFill>
                      <a:srgbClr val="000000"/>
                    </a:solidFill>
                  </a:uFill>
                </a:defRPr>
              </a:pPr>
              <a:r>
                <a:t>   Node next;</a:t>
              </a:r>
            </a:p>
            <a:p>
              <a:pPr marL="58702" marR="58702" defTabSz="1295400">
                <a:lnSpc>
                  <a:spcPct val="150000"/>
                </a:lnSpc>
                <a:defRPr sz="1800">
                  <a:uFill>
                    <a:solidFill>
                      <a:srgbClr val="000000"/>
                    </a:solidFill>
                  </a:uFill>
                </a:defRPr>
              </a:pP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0" grpId="1"/>
      <p:bldP build="whole" bldLvl="1" animBg="1" rev="0" advAuto="0" spid="403" grpId="2"/>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omething You Need to Know Object Loitering"/>
          <p:cNvSpPr txBox="1"/>
          <p:nvPr>
            <p:ph type="title"/>
          </p:nvPr>
        </p:nvSpPr>
        <p:spPr>
          <a:prstGeom prst="rect">
            <a:avLst/>
          </a:prstGeom>
        </p:spPr>
        <p:txBody>
          <a:bodyPr/>
          <a:lstStyle/>
          <a:p>
            <a:pPr/>
            <a:r>
              <a:t>Something You Need to Know </a:t>
            </a:r>
            <a:r>
              <a:rPr>
                <a:solidFill>
                  <a:srgbClr val="F01016"/>
                </a:solidFill>
              </a:rPr>
              <a:t>Object Loitering </a:t>
            </a:r>
          </a:p>
        </p:txBody>
      </p:sp>
      <p:sp>
        <p:nvSpPr>
          <p:cNvPr id="4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9" name="public class DoraemonBag_Resizing_Array…"/>
          <p:cNvSpPr/>
          <p:nvPr/>
        </p:nvSpPr>
        <p:spPr>
          <a:xfrm>
            <a:off x="1080615" y="1168292"/>
            <a:ext cx="5994401" cy="8216901"/>
          </a:xfrm>
          <a:prstGeom prst="rect">
            <a:avLst/>
          </a:prstGeom>
          <a:solidFill>
            <a:srgbClr val="CBCBCB"/>
          </a:solidFill>
          <a:ln w="12700"/>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203200" tIns="203200" rIns="203200" bIns="203200"/>
          <a:lstStyle/>
          <a:p>
            <a:pPr marL="7224" marR="7224" defTabSz="1295400">
              <a:lnSpc>
                <a:spcPct val="130000"/>
              </a:lnSpc>
              <a:defRPr sz="1700">
                <a:uFill>
                  <a:solidFill>
                    <a:srgbClr val="0433FF"/>
                  </a:solidFill>
                </a:uFill>
              </a:defRPr>
            </a:pPr>
            <a:r>
              <a:t>public class DoraemonBag_Resizing_Array</a:t>
            </a:r>
          </a:p>
          <a:p>
            <a:pPr marL="7224" marR="7224" defTabSz="1295400">
              <a:lnSpc>
                <a:spcPct val="130000"/>
              </a:lnSpc>
              <a:defRPr sz="1700">
                <a:uFill>
                  <a:solidFill>
                    <a:srgbClr val="0433FF"/>
                  </a:solidFill>
                </a:uFill>
              </a:defRPr>
            </a:pPr>
            <a:r>
              <a:t>{</a:t>
            </a:r>
            <a:br/>
            <a:r>
              <a:t>   private Node first = null;</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private class Node</a:t>
            </a:r>
          </a:p>
          <a:p>
            <a:pPr marL="7224" marR="7224" defTabSz="1295400">
              <a:lnSpc>
                <a:spcPct val="130000"/>
              </a:lnSpc>
              <a:defRPr sz="1700">
                <a:uFill>
                  <a:solidFill>
                    <a:srgbClr val="0433FF"/>
                  </a:solidFill>
                </a:uFill>
              </a:defRPr>
            </a:pPr>
            <a:r>
              <a:t>   {</a:t>
            </a:r>
            <a:br/>
            <a:r>
              <a:t>      String item;</a:t>
            </a:r>
            <a:br/>
            <a:r>
              <a:t>      Node next;</a:t>
            </a:r>
            <a:br/>
            <a:r>
              <a:t>   }</a:t>
            </a:r>
          </a:p>
          <a:p>
            <a:pPr marL="7224" marR="7224" defTabSz="1295400">
              <a:lnSpc>
                <a:spcPct val="130000"/>
              </a:lnSpc>
              <a:defRPr sz="1700">
                <a:uFill>
                  <a:solidFill>
                    <a:srgbClr val="0433FF"/>
                  </a:solidFill>
                </a:uFill>
              </a:defRPr>
            </a:pPr>
            <a:r>
              <a:t>   </a:t>
            </a:r>
          </a:p>
          <a:p>
            <a:pPr marL="7224" marR="7224" defTabSz="1295400">
              <a:lnSpc>
                <a:spcPct val="130000"/>
              </a:lnSpc>
              <a:defRPr sz="1700">
                <a:uFill>
                  <a:solidFill>
                    <a:srgbClr val="0433FF"/>
                  </a:solidFill>
                </a:uFill>
              </a:defRPr>
            </a:pPr>
            <a:r>
              <a:t>   public boolean isEmpty()</a:t>
            </a:r>
          </a:p>
          <a:p>
            <a:pPr marL="7224" marR="7224" defTabSz="1295400">
              <a:lnSpc>
                <a:spcPct val="130000"/>
              </a:lnSpc>
              <a:defRPr sz="1700">
                <a:uFill>
                  <a:solidFill>
                    <a:srgbClr val="0433FF"/>
                  </a:solidFill>
                </a:uFill>
              </a:defRPr>
            </a:pPr>
            <a:r>
              <a:t>   {  return first == null;  }</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public void push(String item)</a:t>
            </a:r>
          </a:p>
          <a:p>
            <a:pPr marL="7224" marR="7224" defTabSz="1295400">
              <a:lnSpc>
                <a:spcPct val="130000"/>
              </a:lnSpc>
              <a:defRPr sz="1700">
                <a:uFill>
                  <a:solidFill>
                    <a:srgbClr val="0433FF"/>
                  </a:solidFill>
                </a:uFill>
              </a:defRPr>
            </a:pPr>
            <a:r>
              <a:t>   {</a:t>
            </a:r>
            <a:br/>
            <a:r>
              <a:t>      Node oldfirst = first;</a:t>
            </a:r>
            <a:br/>
            <a:r>
              <a:t>      first = new Node();</a:t>
            </a:r>
            <a:br/>
            <a:r>
              <a:t>      first.item = item;</a:t>
            </a:r>
            <a:br/>
            <a:r>
              <a:t>      first.next = oldfirst;</a:t>
            </a:r>
            <a:br/>
            <a:r>
              <a:t>   }</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public String pop()</a:t>
            </a:r>
          </a:p>
          <a:p>
            <a:pPr marL="7224" marR="7224" defTabSz="1295400">
              <a:lnSpc>
                <a:spcPct val="130000"/>
              </a:lnSpc>
              <a:defRPr sz="1700">
                <a:uFill>
                  <a:solidFill>
                    <a:srgbClr val="0433FF"/>
                  </a:solidFill>
                </a:uFill>
              </a:defRPr>
            </a:pPr>
            <a:r>
              <a:t>   {</a:t>
            </a:r>
            <a:br/>
            <a:r>
              <a:t>      String item = first.item;</a:t>
            </a:r>
            <a:br/>
            <a:r>
              <a:t>      first = first.next;</a:t>
            </a:r>
            <a:br/>
            <a:r>
              <a:t>      return item;</a:t>
            </a:r>
            <a:br/>
            <a:r>
              <a:t>   }</a:t>
            </a:r>
            <a:br/>
            <a:r>
              <a:t>}</a:t>
            </a:r>
          </a:p>
        </p:txBody>
      </p:sp>
      <p:sp>
        <p:nvSpPr>
          <p:cNvPr id="410" name="Loitering.  Holding a reference to an object when it is no longer needed."/>
          <p:cNvSpPr txBox="1"/>
          <p:nvPr/>
        </p:nvSpPr>
        <p:spPr>
          <a:xfrm>
            <a:off x="7504925" y="5575669"/>
            <a:ext cx="5164441" cy="15526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58702" indent="127000" defTabSz="1295400">
              <a:lnSpc>
                <a:spcPts val="3900"/>
              </a:lnSpc>
              <a:buClr>
                <a:srgbClr val="0048AA"/>
              </a:buClr>
              <a:buFont typeface="Lucida Sans Regular"/>
              <a:defRPr sz="2200">
                <a:uFill>
                  <a:solidFill>
                    <a:srgbClr val="000000"/>
                  </a:solidFill>
                </a:uFill>
                <a:latin typeface="Lucida Sans Regular"/>
                <a:ea typeface="Lucida Sans Regular"/>
                <a:cs typeface="Lucida Sans Regular"/>
                <a:sym typeface="Lucida Sans Regular"/>
              </a:defRPr>
            </a:pPr>
            <a:r>
              <a:t>Loitering.  </a:t>
            </a:r>
            <a:r>
              <a:t>Holding a reference to an object when it is no longer needed. </a:t>
            </a:r>
          </a:p>
        </p:txBody>
      </p:sp>
      <p:pic>
        <p:nvPicPr>
          <p:cNvPr id="411" name="LinkedListPop.pdf" descr="LinkedListPop.pdf"/>
          <p:cNvPicPr>
            <a:picLocks noChangeAspect="1"/>
          </p:cNvPicPr>
          <p:nvPr/>
        </p:nvPicPr>
        <p:blipFill>
          <a:blip r:embed="rId2">
            <a:extLst/>
          </a:blip>
          <a:srcRect l="0" t="16354" r="0" b="29333"/>
          <a:stretch>
            <a:fillRect/>
          </a:stretch>
        </p:blipFill>
        <p:spPr>
          <a:xfrm>
            <a:off x="7755932" y="1517022"/>
            <a:ext cx="3897900" cy="2976307"/>
          </a:xfrm>
          <a:prstGeom prst="rect">
            <a:avLst/>
          </a:prstGeom>
          <a:ln w="12700"/>
        </p:spPr>
      </p:pic>
      <p:sp>
        <p:nvSpPr>
          <p:cNvPr id="412" name="Line"/>
          <p:cNvSpPr/>
          <p:nvPr/>
        </p:nvSpPr>
        <p:spPr>
          <a:xfrm flipV="1">
            <a:off x="9321156" y="4224647"/>
            <a:ext cx="1" cy="1304306"/>
          </a:xfrm>
          <a:prstGeom prst="line">
            <a:avLst/>
          </a:prstGeom>
          <a:ln w="25400">
            <a:solidFill>
              <a:srgbClr val="8D3124"/>
            </a:solidFill>
            <a:tailEnd type="triangle"/>
          </a:ln>
        </p:spPr>
        <p:txBody>
          <a:bodyPr lIns="0" tIns="0" rIns="0" bIns="0"/>
          <a:lstStyle/>
          <a:p>
            <a:pPr marL="7224" marR="7224" defTabSz="1295400">
              <a:lnSpc>
                <a:spcPct val="120000"/>
              </a:lnSpc>
              <a:defRPr b="1" sz="2000">
                <a:uFill>
                  <a:solidFill>
                    <a:srgbClr val="000000"/>
                  </a:solidFill>
                </a:u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1" grpId="1"/>
      <p:bldP build="whole" bldLvl="1" animBg="1" rev="0" advAuto="0" spid="412" grpId="2"/>
      <p:bldP build="whole" bldLvl="1" animBg="1" rev="0" advAuto="0" spid="410" grpId="3"/>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Client, Implementation, Interface"/>
          <p:cNvSpPr txBox="1"/>
          <p:nvPr>
            <p:ph type="title"/>
          </p:nvPr>
        </p:nvSpPr>
        <p:spPr>
          <a:prstGeom prst="rect">
            <a:avLst/>
          </a:prstGeom>
        </p:spPr>
        <p:txBody>
          <a:bodyPr/>
          <a:lstStyle>
            <a:lvl1pPr marL="58702" marR="58702">
              <a:lnSpc>
                <a:spcPct val="100000"/>
              </a:lnSpc>
              <a:defRPr sz="2800">
                <a:uFill>
                  <a:solidFill>
                    <a:srgbClr val="000000"/>
                  </a:solidFill>
                </a:uFill>
                <a:latin typeface="Futura"/>
                <a:ea typeface="Futura"/>
                <a:cs typeface="Futura"/>
                <a:sym typeface="Futura"/>
              </a:defRPr>
            </a:lvl1pPr>
          </a:lstStyle>
          <a:p>
            <a:pPr/>
            <a:r>
              <a:t>Client, Implementation, Interface</a:t>
            </a:r>
          </a:p>
        </p:txBody>
      </p:sp>
      <p:sp>
        <p:nvSpPr>
          <p:cNvPr id="415" name="Separate interface and implementation. Ex:  stack, queue, bag, priority queue, symbol table, union-find, .……"/>
          <p:cNvSpPr txBox="1"/>
          <p:nvPr>
            <p:ph type="body" idx="1"/>
          </p:nvPr>
        </p:nvSpPr>
        <p:spPr>
          <a:prstGeom prst="rect">
            <a:avLst/>
          </a:prstGeom>
        </p:spPr>
        <p:txBody>
          <a:bodyPr/>
          <a:lstStyle/>
          <a:p>
            <a:pPr indent="127000"/>
            <a:r>
              <a:t>Separate </a:t>
            </a:r>
            <a:r>
              <a:rPr b="1">
                <a:latin typeface="+mn-lt"/>
                <a:ea typeface="+mn-ea"/>
                <a:cs typeface="+mn-cs"/>
                <a:sym typeface="Helvetica"/>
              </a:rPr>
              <a:t>interface</a:t>
            </a:r>
            <a:r>
              <a:t> and </a:t>
            </a:r>
            <a:r>
              <a:rPr b="1">
                <a:latin typeface="+mn-lt"/>
                <a:ea typeface="+mn-ea"/>
                <a:cs typeface="+mn-cs"/>
                <a:sym typeface="Helvetica"/>
              </a:rPr>
              <a:t>implementation</a:t>
            </a:r>
            <a:r>
              <a:t>.</a:t>
            </a:r>
            <a:br/>
            <a:r>
              <a:t>Ex:  stack, queue, bag, priority queue, symbol table, union-find, .…</a:t>
            </a:r>
          </a:p>
          <a:p>
            <a:pPr indent="127000"/>
            <a:br/>
            <a:r>
              <a:t>Benefits.</a:t>
            </a:r>
          </a:p>
          <a:p>
            <a:pPr lvl="1" marL="1003300" indent="-368300"/>
            <a:r>
              <a:t>Client can't know details of implementation  </a:t>
            </a:r>
            <a:r>
              <a:rPr>
                <a:latin typeface="Symbol"/>
                <a:ea typeface="Symbol"/>
                <a:cs typeface="Symbol"/>
                <a:sym typeface="Symbol"/>
              </a:rPr>
              <a:t>Þ</a:t>
            </a:r>
            <a:br/>
            <a:r>
              <a:t>client has many implementation from which to choose.</a:t>
            </a:r>
          </a:p>
          <a:p>
            <a:pPr lvl="1" marL="1003300" indent="-368300"/>
            <a:r>
              <a:t>Implementation can't know details of client needs  </a:t>
            </a:r>
            <a:r>
              <a:rPr>
                <a:latin typeface="Symbol"/>
                <a:ea typeface="Symbol"/>
                <a:cs typeface="Symbol"/>
                <a:sym typeface="Symbol"/>
              </a:rPr>
              <a:t>Þ</a:t>
            </a:r>
            <a:r>
              <a:t> </a:t>
            </a:r>
            <a:br/>
            <a:r>
              <a:t>many clients can re-use the same implementation.</a:t>
            </a:r>
          </a:p>
          <a:p>
            <a:pPr lvl="1" marL="1003300" indent="-368300"/>
            <a:r>
              <a:rPr>
                <a:solidFill>
                  <a:srgbClr val="8D3124"/>
                </a:solidFill>
                <a:uFill>
                  <a:solidFill>
                    <a:srgbClr val="8D3124"/>
                  </a:solidFill>
                </a:uFill>
              </a:rPr>
              <a:t>Design:</a:t>
            </a:r>
            <a:r>
              <a:rPr>
                <a:solidFill>
                  <a:srgbClr val="D81E00"/>
                </a:solidFill>
                <a:uFill>
                  <a:solidFill>
                    <a:srgbClr val="D81E00"/>
                  </a:solidFill>
                </a:uFill>
              </a:rPr>
              <a:t>  </a:t>
            </a:r>
            <a:r>
              <a:t>creates modular, reusable libraries.</a:t>
            </a:r>
            <a:endParaRPr>
              <a:solidFill>
                <a:srgbClr val="8D3124"/>
              </a:solidFill>
              <a:uFill>
                <a:solidFill>
                  <a:srgbClr val="8D3124"/>
                </a:solidFill>
              </a:uFill>
            </a:endParaRPr>
          </a:p>
          <a:p>
            <a:pPr lvl="1" marL="1003300" indent="-368300"/>
            <a:r>
              <a:rPr>
                <a:solidFill>
                  <a:srgbClr val="8D3124"/>
                </a:solidFill>
                <a:uFill>
                  <a:solidFill>
                    <a:srgbClr val="8D3124"/>
                  </a:solidFill>
                </a:uFill>
              </a:rPr>
              <a:t>Performance:</a:t>
            </a:r>
            <a:r>
              <a:rPr>
                <a:solidFill>
                  <a:srgbClr val="D81E00"/>
                </a:solidFill>
                <a:uFill>
                  <a:solidFill>
                    <a:srgbClr val="D81E00"/>
                  </a:solidFill>
                </a:uFill>
              </a:rPr>
              <a:t>  </a:t>
            </a:r>
            <a:r>
              <a:t>use optimized implementation where it matters.</a:t>
            </a:r>
          </a:p>
        </p:txBody>
      </p:sp>
      <p:sp>
        <p:nvSpPr>
          <p:cNvPr id="4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7" name="Client:  program using operations defined in interface.…"/>
          <p:cNvSpPr/>
          <p:nvPr/>
        </p:nvSpPr>
        <p:spPr>
          <a:xfrm>
            <a:off x="2079059" y="6623398"/>
            <a:ext cx="9718304" cy="2611978"/>
          </a:xfrm>
          <a:prstGeom prst="rect">
            <a:avLst/>
          </a:prstGeom>
          <a:solidFill>
            <a:srgbClr val="D5D5D5"/>
          </a:solidFill>
          <a:ln w="12700"/>
          <a:extLst>
            <a:ext uri="{C572A759-6A51-4108-AA02-DFA0A04FC94B}">
              <ma14:wrappingTextBoxFlag xmlns:ma14="http://schemas.microsoft.com/office/mac/drawingml/2011/main" val="1"/>
            </a:ext>
          </a:extLst>
        </p:spPr>
        <p:txBody>
          <a:bodyPr lIns="177800" tIns="177800" rIns="177800" bIns="177800" anchor="ctr"/>
          <a:lstStyle/>
          <a:p>
            <a:pPr marL="7224" marR="7224" defTabSz="1295400">
              <a:lnSpc>
                <a:spcPct val="200000"/>
              </a:lnSpc>
              <a:defRPr b="1" sz="2000">
                <a:uFill>
                  <a:solidFill>
                    <a:srgbClr val="000000"/>
                  </a:solidFill>
                </a:uFill>
              </a:defRPr>
            </a:pPr>
            <a:r>
              <a:t>   Client:  </a:t>
            </a:r>
            <a:r>
              <a:t>program using operations defined in interface.</a:t>
            </a:r>
          </a:p>
          <a:p>
            <a:pPr marL="7224" marR="7224" defTabSz="1295400">
              <a:lnSpc>
                <a:spcPct val="200000"/>
              </a:lnSpc>
              <a:defRPr b="1" sz="2000">
                <a:uFill>
                  <a:solidFill>
                    <a:srgbClr val="000000"/>
                  </a:solidFill>
                </a:uFill>
              </a:defRPr>
            </a:pPr>
            <a:r>
              <a:t>   Implementation:  </a:t>
            </a:r>
            <a:r>
              <a:t>actual code implementing operations.</a:t>
            </a:r>
          </a:p>
          <a:p>
            <a:pPr marL="7224" marR="7224" defTabSz="1295400">
              <a:lnSpc>
                <a:spcPct val="200000"/>
              </a:lnSpc>
              <a:defRPr b="1" sz="2000">
                <a:uFill>
                  <a:solidFill>
                    <a:srgbClr val="000000"/>
                  </a:solidFill>
                </a:uFill>
              </a:defRPr>
            </a:pPr>
            <a:r>
              <a:t>   Interface:  </a:t>
            </a:r>
            <a:r>
              <a:t>description of data type, basic operations.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4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4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4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41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5"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Java collections library"/>
          <p:cNvSpPr txBox="1"/>
          <p:nvPr>
            <p:ph type="title"/>
          </p:nvPr>
        </p:nvSpPr>
        <p:spPr>
          <a:prstGeom prst="rect">
            <a:avLst/>
          </a:prstGeom>
        </p:spPr>
        <p:txBody>
          <a:bodyPr/>
          <a:lstStyle>
            <a:lvl1pPr marL="58702" marR="58702">
              <a:lnSpc>
                <a:spcPct val="100000"/>
              </a:lnSpc>
              <a:defRPr sz="2800">
                <a:uFill>
                  <a:solidFill>
                    <a:srgbClr val="000000"/>
                  </a:solidFill>
                </a:uFill>
                <a:latin typeface="Futura"/>
                <a:ea typeface="Futura"/>
                <a:cs typeface="Futura"/>
                <a:sym typeface="Futura"/>
              </a:defRPr>
            </a:lvl1pPr>
          </a:lstStyle>
          <a:p>
            <a:pPr/>
            <a:r>
              <a:t>Java collections library</a:t>
            </a:r>
          </a:p>
        </p:txBody>
      </p:sp>
      <p:sp>
        <p:nvSpPr>
          <p:cNvPr id="422" name="List interface.  java.util.List is API for an sequence of items."/>
          <p:cNvSpPr txBox="1"/>
          <p:nvPr>
            <p:ph type="body" idx="1"/>
          </p:nvPr>
        </p:nvSpPr>
        <p:spPr>
          <a:prstGeom prst="rect">
            <a:avLst/>
          </a:prstGeom>
        </p:spPr>
        <p:txBody>
          <a:bodyPr/>
          <a:lstStyle/>
          <a:p>
            <a:pPr>
              <a:buClrTx/>
              <a:buFontTx/>
            </a:pPr>
            <a:r>
              <a:rPr>
                <a:solidFill>
                  <a:srgbClr val="005493"/>
                </a:solidFill>
                <a:uFill>
                  <a:solidFill>
                    <a:srgbClr val="0048AA"/>
                  </a:solidFill>
                </a:uFill>
              </a:rPr>
              <a:t>List interface.  </a:t>
            </a:r>
            <a:r>
              <a:rPr sz="2000">
                <a:latin typeface="+mn-lt"/>
                <a:ea typeface="+mn-ea"/>
                <a:cs typeface="+mn-cs"/>
                <a:sym typeface="Helvetica"/>
              </a:rPr>
              <a:t>java.util.List</a:t>
            </a:r>
            <a:r>
              <a:rPr b="1" sz="2000">
                <a:latin typeface="+mn-lt"/>
                <a:ea typeface="+mn-ea"/>
                <a:cs typeface="+mn-cs"/>
                <a:sym typeface="Helvetica"/>
              </a:rPr>
              <a:t> </a:t>
            </a:r>
            <a:r>
              <a:t>is API for an sequence of items.</a:t>
            </a:r>
          </a:p>
        </p:txBody>
      </p:sp>
      <p:sp>
        <p:nvSpPr>
          <p:cNvPr id="4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24" name="表格 1"/>
          <p:cNvGraphicFramePr/>
          <p:nvPr/>
        </p:nvGraphicFramePr>
        <p:xfrm>
          <a:off x="1674191" y="2315698"/>
          <a:ext cx="9639549" cy="53340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463326"/>
                <a:gridCol w="3010324"/>
                <a:gridCol w="4165897"/>
              </a:tblGrid>
              <a:tr h="533400">
                <a:tc gridSpan="3">
                  <a:txBody>
                    <a:bodyPr/>
                    <a:lstStyle/>
                    <a:p>
                      <a:pPr marL="58702" marR="58702" defTabSz="1295400">
                        <a:defRPr sz="1800">
                          <a:solidFill>
                            <a:srgbClr val="000000"/>
                          </a:solidFill>
                          <a:uFillTx/>
                        </a:defRPr>
                      </a:pPr>
                      <a:r>
                        <a:rPr>
                          <a:uFill>
                            <a:solidFill>
                              <a:srgbClr val="000000"/>
                            </a:solidFill>
                          </a:uFill>
                          <a:latin typeface="+mn-lt"/>
                          <a:ea typeface="+mn-ea"/>
                          <a:cs typeface="+mn-cs"/>
                          <a:sym typeface="Helvetica"/>
                        </a:rPr>
                        <a:t> public interface List&lt;Item&gt; implements Iterable&lt;Item&gt;</a:t>
                      </a:r>
                    </a:p>
                  </a:txBody>
                  <a:tcPr marL="50800" marR="50800" marT="50800" marB="50800" anchor="ctr" anchorCtr="0" horzOverflow="overflow">
                    <a:lnL w="28575">
                      <a:miter lim="400000"/>
                    </a:lnL>
                    <a:lnR w="28575">
                      <a:miter lim="400000"/>
                    </a:lnR>
                    <a:lnB w="12700">
                      <a:solidFill>
                        <a:srgbClr val="000000"/>
                      </a:solidFill>
                      <a:miter lim="400000"/>
                    </a:lnB>
                    <a:solidFill>
                      <a:srgbClr val="FFFFFF"/>
                    </a:solidFill>
                  </a:tcPr>
                </a:tc>
                <a:tc hMerge="1">
                  <a:tcPr/>
                </a:tc>
                <a:tc hMerge="1">
                  <a:tcPr/>
                </a:tc>
              </a:tr>
              <a:tr h="533400">
                <a:tc>
                  <a:txBody>
                    <a:bodyPr/>
                    <a:lstStyle/>
                    <a:p>
                      <a:pPr marL="58702" marR="58702" defTabSz="1295400">
                        <a:lnSpc>
                          <a:spcPct val="130000"/>
                        </a:lnSpc>
                        <a:defRPr sz="1800">
                          <a:latin typeface="+mn-lt"/>
                          <a:ea typeface="+mn-ea"/>
                          <a:cs typeface="+mn-cs"/>
                          <a:sym typeface="Helvetica"/>
                        </a:defRPr>
                      </a:pPr>
                    </a:p>
                  </a:txBody>
                  <a:tcPr marL="50800" marR="50800" marT="50800" marB="50800" anchor="ctr" anchorCtr="0" horzOverflow="overflow">
                    <a:lnL w="28575">
                      <a:miter lim="400000"/>
                    </a:lnL>
                    <a:lnR w="0">
                      <a:miter lim="400000"/>
                    </a:lnR>
                    <a:lnT w="12700">
                      <a:solidFill>
                        <a:srgbClr val="000000"/>
                      </a:solidFill>
                      <a:miter lim="400000"/>
                    </a:lnT>
                    <a:lnB w="0">
                      <a:miter lim="400000"/>
                    </a:lnB>
                  </a:tcPr>
                </a:tc>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List()</a:t>
                      </a: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create an empty list</a:t>
                      </a:r>
                    </a:p>
                  </a:txBody>
                  <a:tcPr marL="50800" marR="50800" marT="50800" marB="50800" anchor="ctr" anchorCtr="0" horzOverflow="overflow">
                    <a:lnL w="0">
                      <a:miter lim="400000"/>
                    </a:lnL>
                    <a:lnR w="28575">
                      <a:miter lim="400000"/>
                    </a:lnR>
                    <a:lnT w="12700">
                      <a:solidFill>
                        <a:srgbClr val="000000"/>
                      </a:solidFill>
                      <a:miter lim="400000"/>
                    </a:lnT>
                    <a:lnB w="0">
                      <a:miter lim="400000"/>
                    </a:lnB>
                  </a:tcPr>
                </a:tc>
              </a:tr>
              <a:tr h="533400">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boolean</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isEmpty()</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is the list empty?</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int</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size()</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number of items</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void</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add(Item item)</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append item to the end</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Item</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get(int index)</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return item at given index</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Item</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remove(int index)</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return and delete item at given index</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boolean</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contains(Item item)</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does the list contain the given item?</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Iterator&lt;Item&gt;</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iterator()</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iterator over all items in the list</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defTabSz="1295400">
                        <a:lnSpc>
                          <a:spcPct val="130000"/>
                        </a:lnSpc>
                        <a:defRPr sz="1800">
                          <a:uFillTx/>
                        </a:defRPr>
                      </a:pPr>
                      <a:r>
                        <a:rPr>
                          <a:uFill>
                            <a:solidFill>
                              <a:srgbClr val="000000"/>
                            </a:solidFill>
                          </a:uFill>
                          <a:latin typeface="+mn-lt"/>
                          <a:ea typeface="+mn-ea"/>
                          <a:cs typeface="+mn-cs"/>
                          <a:sym typeface="Helvetica"/>
                        </a:rPr>
                        <a:t>...</a:t>
                      </a:r>
                    </a:p>
                  </a:txBody>
                  <a:tcPr marL="50800" marR="50800" marT="50800" marB="50800" anchor="ctr" anchorCtr="0" horzOverflow="overflow">
                    <a:lnL w="28575">
                      <a:miter lim="400000"/>
                    </a:lnL>
                    <a:lnR w="0">
                      <a:miter lim="400000"/>
                    </a:lnR>
                    <a:lnT w="0">
                      <a:miter lim="400000"/>
                    </a:lnT>
                    <a:lnB w="28575">
                      <a:miter lim="400000"/>
                    </a:lnB>
                  </a:tcPr>
                </a:tc>
                <a:tc>
                  <a:txBody>
                    <a:bodyPr/>
                    <a:lstStyle/>
                    <a:p>
                      <a:pPr marL="58702" marR="58702" defTabSz="1295400">
                        <a:lnSpc>
                          <a:spcPct val="130000"/>
                        </a:lnSpc>
                        <a:defRPr sz="1800">
                          <a:latin typeface="+mn-lt"/>
                          <a:ea typeface="+mn-ea"/>
                          <a:cs typeface="+mn-cs"/>
                          <a:sym typeface="Helvetica"/>
                        </a:defRPr>
                      </a:pPr>
                    </a:p>
                  </a:txBody>
                  <a:tcPr marL="50800" marR="50800" marT="50800" marB="50800" anchor="ctr" anchorCtr="0" horzOverflow="overflow">
                    <a:lnL w="0">
                      <a:miter lim="400000"/>
                    </a:lnL>
                    <a:lnR w="0">
                      <a:miter lim="400000"/>
                    </a:lnR>
                    <a:lnT w="0">
                      <a:miter lim="400000"/>
                    </a:lnT>
                    <a:lnB w="28575">
                      <a:miter lim="400000"/>
                    </a:lnB>
                  </a:tcPr>
                </a:tc>
                <a:tc>
                  <a:txBody>
                    <a:bodyPr/>
                    <a:lstStyle/>
                    <a:p>
                      <a:pPr marL="58702" marR="58702" defTabSz="1295400">
                        <a:lnSpc>
                          <a:spcPct val="130000"/>
                        </a:lnSpc>
                        <a:defRPr i="1" sz="1800">
                          <a:solidFill>
                            <a:srgbClr val="8D3124"/>
                          </a:solidFill>
                          <a:latin typeface="Times New Roman"/>
                          <a:ea typeface="Times New Roman"/>
                          <a:cs typeface="Times New Roman"/>
                          <a:sym typeface="Times New Roman"/>
                        </a:defRPr>
                      </a:pPr>
                    </a:p>
                  </a:txBody>
                  <a:tcPr marL="50800" marR="50800" marT="50800" marB="50800" anchor="ctr" anchorCtr="0" horzOverflow="overflow">
                    <a:lnL w="0">
                      <a:miter lim="400000"/>
                    </a:lnL>
                    <a:lnR w="28575">
                      <a:miter lim="400000"/>
                    </a:lnR>
                    <a:lnT w="0">
                      <a:miter lim="400000"/>
                    </a:lnT>
                    <a:lnB w="28575">
                      <a:miter lim="400000"/>
                    </a:lnB>
                  </a:tcPr>
                </a:tc>
              </a:tr>
            </a:tbl>
          </a:graphicData>
        </a:graphic>
      </p:graphicFrame>
      <p:sp>
        <p:nvSpPr>
          <p:cNvPr id="425" name="java.util.ArrayList"/>
          <p:cNvSpPr txBox="1"/>
          <p:nvPr/>
        </p:nvSpPr>
        <p:spPr>
          <a:xfrm>
            <a:off x="2040077" y="8490790"/>
            <a:ext cx="2672210" cy="5679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58702" defTabSz="1295400">
              <a:lnSpc>
                <a:spcPts val="3900"/>
              </a:lnSpc>
              <a:defRPr b="1" sz="2400">
                <a:uFill>
                  <a:solidFill>
                    <a:srgbClr val="000000"/>
                  </a:solidFill>
                </a:uFill>
              </a:defRPr>
            </a:lvl1pPr>
          </a:lstStyle>
          <a:p>
            <a:pPr/>
            <a:r>
              <a:t>java.util.ArrayList</a:t>
            </a:r>
          </a:p>
        </p:txBody>
      </p:sp>
      <p:sp>
        <p:nvSpPr>
          <p:cNvPr id="426" name="java.util.LinkedList"/>
          <p:cNvSpPr txBox="1"/>
          <p:nvPr/>
        </p:nvSpPr>
        <p:spPr>
          <a:xfrm>
            <a:off x="6342252" y="8489330"/>
            <a:ext cx="2972421" cy="5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58702" defTabSz="1295400">
              <a:lnSpc>
                <a:spcPts val="3900"/>
              </a:lnSpc>
              <a:defRPr b="1" sz="2500">
                <a:uFill>
                  <a:solidFill>
                    <a:srgbClr val="000000"/>
                  </a:solidFill>
                </a:uFill>
              </a:defRPr>
            </a:lvl1pPr>
          </a:lstStyle>
          <a:p>
            <a:pPr/>
            <a:r>
              <a:t>java.util.LinkedList</a:t>
            </a:r>
          </a:p>
        </p:txBody>
      </p:sp>
      <p:sp>
        <p:nvSpPr>
          <p:cNvPr id="427" name="implementation"/>
          <p:cNvSpPr txBox="1"/>
          <p:nvPr/>
        </p:nvSpPr>
        <p:spPr>
          <a:xfrm>
            <a:off x="2526988" y="9104845"/>
            <a:ext cx="2626782" cy="5609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58702" marR="58702" defTabSz="1295400">
              <a:defRPr sz="2800">
                <a:uFill>
                  <a:solidFill>
                    <a:srgbClr val="000000"/>
                  </a:solidFill>
                </a:uFill>
                <a:latin typeface="Futura"/>
                <a:ea typeface="Futura"/>
                <a:cs typeface="Futura"/>
                <a:sym typeface="Futura"/>
              </a:defRPr>
            </a:lvl1pPr>
          </a:lstStyle>
          <a:p>
            <a:pPr/>
            <a:r>
              <a:t>implementation</a:t>
            </a:r>
          </a:p>
        </p:txBody>
      </p:sp>
      <p:sp>
        <p:nvSpPr>
          <p:cNvPr id="428" name="implementation"/>
          <p:cNvSpPr txBox="1"/>
          <p:nvPr/>
        </p:nvSpPr>
        <p:spPr>
          <a:xfrm>
            <a:off x="6615092" y="9104845"/>
            <a:ext cx="2626782" cy="5609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58702" marR="58702" defTabSz="1295400">
              <a:defRPr sz="2800">
                <a:uFill>
                  <a:solidFill>
                    <a:srgbClr val="000000"/>
                  </a:solidFill>
                </a:uFill>
                <a:latin typeface="Futura"/>
                <a:ea typeface="Futura"/>
                <a:cs typeface="Futura"/>
                <a:sym typeface="Futura"/>
              </a:defRPr>
            </a:lvl1pPr>
          </a:lstStyle>
          <a:p>
            <a:pPr/>
            <a:r>
              <a:t>implementation</a:t>
            </a:r>
          </a:p>
        </p:txBody>
      </p:sp>
      <p:sp>
        <p:nvSpPr>
          <p:cNvPr id="429" name="?"/>
          <p:cNvSpPr txBox="1"/>
          <p:nvPr/>
        </p:nvSpPr>
        <p:spPr>
          <a:xfrm>
            <a:off x="5605275" y="7812007"/>
            <a:ext cx="739523"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5200"/>
            </a:lvl1pPr>
          </a:lstStyle>
          <a:p>
            <a:pPr/>
            <a:r>
              <a:t>?</a:t>
            </a:r>
          </a:p>
        </p:txBody>
      </p:sp>
      <p:sp>
        <p:nvSpPr>
          <p:cNvPr id="430" name="https://docs.oracle.com/javase/7/docs/api/index.html?java/util/package-tree.html"/>
          <p:cNvSpPr txBox="1"/>
          <p:nvPr/>
        </p:nvSpPr>
        <p:spPr>
          <a:xfrm>
            <a:off x="1227478" y="1810490"/>
            <a:ext cx="9093474"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https://docs.oracle.com/javase/7/docs/api/index.html?java/util/package-tree.html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25"/>
                                        </p:tgtEl>
                                        <p:attrNameLst>
                                          <p:attrName>style.visibility</p:attrName>
                                        </p:attrNameLst>
                                      </p:cBhvr>
                                      <p:to>
                                        <p:strVal val="visible"/>
                                      </p:to>
                                    </p:set>
                                    <p:animEffect filter="dissolve" transition="in">
                                      <p:cBhvr>
                                        <p:cTn id="7" dur="700"/>
                                        <p:tgtEl>
                                          <p:spTgt spid="425"/>
                                        </p:tgtEl>
                                      </p:cBhvr>
                                    </p:animEffect>
                                  </p:childTnLst>
                                </p:cTn>
                              </p:par>
                            </p:childTnLst>
                          </p:cTn>
                        </p:par>
                        <p:par>
                          <p:cTn id="8" fill="hold">
                            <p:stCondLst>
                              <p:cond delay="700"/>
                            </p:stCondLst>
                            <p:childTnLst>
                              <p:par>
                                <p:cTn id="9" presetClass="entr" nodeType="afterEffect" presetID="9" grpId="2" fill="hold">
                                  <p:stCondLst>
                                    <p:cond delay="0"/>
                                  </p:stCondLst>
                                  <p:iterate type="el" backwards="0">
                                    <p:tmAbs val="0"/>
                                  </p:iterate>
                                  <p:childTnLst>
                                    <p:set>
                                      <p:cBhvr>
                                        <p:cTn id="10" fill="hold"/>
                                        <p:tgtEl>
                                          <p:spTgt spid="426"/>
                                        </p:tgtEl>
                                        <p:attrNameLst>
                                          <p:attrName>style.visibility</p:attrName>
                                        </p:attrNameLst>
                                      </p:cBhvr>
                                      <p:to>
                                        <p:strVal val="visible"/>
                                      </p:to>
                                    </p:set>
                                    <p:animEffect filter="dissolve" transition="in">
                                      <p:cBhvr>
                                        <p:cTn id="11" dur="700"/>
                                        <p:tgtEl>
                                          <p:spTgt spid="426"/>
                                        </p:tgtEl>
                                      </p:cBhvr>
                                    </p:animEffect>
                                  </p:childTnLst>
                                </p:cTn>
                              </p:par>
                            </p:childTnLst>
                          </p:cTn>
                        </p:par>
                        <p:par>
                          <p:cTn id="12" fill="hold">
                            <p:stCondLst>
                              <p:cond delay="1400"/>
                            </p:stCondLst>
                            <p:childTnLst>
                              <p:par>
                                <p:cTn id="13" presetClass="entr" nodeType="afterEffect" presetID="9" grpId="3" fill="hold">
                                  <p:stCondLst>
                                    <p:cond delay="0"/>
                                  </p:stCondLst>
                                  <p:iterate type="el" backwards="0">
                                    <p:tmAbs val="0"/>
                                  </p:iterate>
                                  <p:childTnLst>
                                    <p:set>
                                      <p:cBhvr>
                                        <p:cTn id="14" fill="hold"/>
                                        <p:tgtEl>
                                          <p:spTgt spid="427"/>
                                        </p:tgtEl>
                                        <p:attrNameLst>
                                          <p:attrName>style.visibility</p:attrName>
                                        </p:attrNameLst>
                                      </p:cBhvr>
                                      <p:to>
                                        <p:strVal val="visible"/>
                                      </p:to>
                                    </p:set>
                                    <p:animEffect filter="dissolve" transition="in">
                                      <p:cBhvr>
                                        <p:cTn id="15" dur="700"/>
                                        <p:tgtEl>
                                          <p:spTgt spid="427"/>
                                        </p:tgtEl>
                                      </p:cBhvr>
                                    </p:animEffect>
                                  </p:childTnLst>
                                </p:cTn>
                              </p:par>
                            </p:childTnLst>
                          </p:cTn>
                        </p:par>
                        <p:par>
                          <p:cTn id="16" fill="hold">
                            <p:stCondLst>
                              <p:cond delay="2100"/>
                            </p:stCondLst>
                            <p:childTnLst>
                              <p:par>
                                <p:cTn id="17" presetClass="entr" nodeType="afterEffect" presetID="9" grpId="4" fill="hold">
                                  <p:stCondLst>
                                    <p:cond delay="0"/>
                                  </p:stCondLst>
                                  <p:iterate type="el" backwards="0">
                                    <p:tmAbs val="0"/>
                                  </p:iterate>
                                  <p:childTnLst>
                                    <p:set>
                                      <p:cBhvr>
                                        <p:cTn id="18" fill="hold"/>
                                        <p:tgtEl>
                                          <p:spTgt spid="428"/>
                                        </p:tgtEl>
                                        <p:attrNameLst>
                                          <p:attrName>style.visibility</p:attrName>
                                        </p:attrNameLst>
                                      </p:cBhvr>
                                      <p:to>
                                        <p:strVal val="visible"/>
                                      </p:to>
                                    </p:set>
                                    <p:animEffect filter="dissolve" transition="in">
                                      <p:cBhvr>
                                        <p:cTn id="19" dur="700"/>
                                        <p:tgtEl>
                                          <p:spTgt spid="428"/>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16" presetID="23" grpId="5" fill="hold">
                                  <p:stCondLst>
                                    <p:cond delay="0"/>
                                  </p:stCondLst>
                                  <p:iterate type="el" backwards="0">
                                    <p:tmAbs val="0"/>
                                  </p:iterate>
                                  <p:childTnLst>
                                    <p:set>
                                      <p:cBhvr>
                                        <p:cTn id="23" fill="hold"/>
                                        <p:tgtEl>
                                          <p:spTgt spid="429"/>
                                        </p:tgtEl>
                                        <p:attrNameLst>
                                          <p:attrName>style.visibility</p:attrName>
                                        </p:attrNameLst>
                                      </p:cBhvr>
                                      <p:to>
                                        <p:strVal val="visible"/>
                                      </p:to>
                                    </p:set>
                                    <p:anim calcmode="lin" valueType="num">
                                      <p:cBhvr>
                                        <p:cTn id="24" dur="750" fill="hold"/>
                                        <p:tgtEl>
                                          <p:spTgt spid="429"/>
                                        </p:tgtEl>
                                        <p:attrNameLst>
                                          <p:attrName>ppt_w</p:attrName>
                                        </p:attrNameLst>
                                      </p:cBhvr>
                                      <p:tavLst>
                                        <p:tav tm="0">
                                          <p:val>
                                            <p:fltVal val="0"/>
                                          </p:val>
                                        </p:tav>
                                        <p:tav tm="100000">
                                          <p:val>
                                            <p:strVal val="#ppt_w"/>
                                          </p:val>
                                        </p:tav>
                                      </p:tavLst>
                                    </p:anim>
                                    <p:anim calcmode="lin" valueType="num">
                                      <p:cBhvr>
                                        <p:cTn id="25" dur="750" fill="hold"/>
                                        <p:tgtEl>
                                          <p:spTgt spid="4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7" grpId="3"/>
      <p:bldP build="whole" bldLvl="1" animBg="1" rev="0" advAuto="0" spid="429" grpId="5"/>
      <p:bldP build="whole" bldLvl="1" animBg="1" rev="0" advAuto="0" spid="428" grpId="4"/>
      <p:bldP build="whole" bldLvl="1" animBg="1" rev="0" advAuto="0" spid="425" grpId="1"/>
      <p:bldP build="whole" bldLvl="1" animBg="1" rev="0" advAuto="0" spid="426" grpId="2"/>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Which one is better ? What is the difference ?"/>
          <p:cNvSpPr txBox="1"/>
          <p:nvPr>
            <p:ph type="title"/>
          </p:nvPr>
        </p:nvSpPr>
        <p:spPr>
          <a:prstGeom prst="rect">
            <a:avLst/>
          </a:prstGeom>
        </p:spPr>
        <p:txBody>
          <a:bodyPr/>
          <a:lstStyle>
            <a:lvl1pPr marL="58702" marR="58702">
              <a:lnSpc>
                <a:spcPct val="100000"/>
              </a:lnSpc>
              <a:defRPr sz="2800">
                <a:uFill>
                  <a:solidFill>
                    <a:srgbClr val="000000"/>
                  </a:solidFill>
                </a:uFill>
                <a:latin typeface="Futura"/>
                <a:ea typeface="Futura"/>
                <a:cs typeface="Futura"/>
                <a:sym typeface="Futura"/>
              </a:defRPr>
            </a:lvl1pPr>
          </a:lstStyle>
          <a:p>
            <a:pPr/>
            <a:r>
              <a:t>Which one is better ? What is the difference ?</a:t>
            </a:r>
          </a:p>
        </p:txBody>
      </p:sp>
      <p:sp>
        <p:nvSpPr>
          <p:cNvPr id="4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4" name="Image" descr="Image"/>
          <p:cNvPicPr>
            <a:picLocks noChangeAspect="1"/>
          </p:cNvPicPr>
          <p:nvPr/>
        </p:nvPicPr>
        <p:blipFill>
          <a:blip r:embed="rId2">
            <a:extLst/>
          </a:blip>
          <a:stretch>
            <a:fillRect/>
          </a:stretch>
        </p:blipFill>
        <p:spPr>
          <a:xfrm>
            <a:off x="3450861" y="2743136"/>
            <a:ext cx="6103078" cy="6322787"/>
          </a:xfrm>
          <a:prstGeom prst="rect">
            <a:avLst/>
          </a:prstGeom>
          <a:ln w="12700"/>
        </p:spPr>
      </p:pic>
      <p:sp>
        <p:nvSpPr>
          <p:cNvPr id="435" name="java.util.ArrayList"/>
          <p:cNvSpPr txBox="1"/>
          <p:nvPr/>
        </p:nvSpPr>
        <p:spPr>
          <a:xfrm>
            <a:off x="1634584" y="1586073"/>
            <a:ext cx="2672210" cy="5679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58702" defTabSz="1295400">
              <a:lnSpc>
                <a:spcPts val="3900"/>
              </a:lnSpc>
              <a:defRPr b="1" sz="2400">
                <a:uFill>
                  <a:solidFill>
                    <a:srgbClr val="000000"/>
                  </a:solidFill>
                </a:uFill>
              </a:defRPr>
            </a:lvl1pPr>
          </a:lstStyle>
          <a:p>
            <a:pPr/>
            <a:r>
              <a:t>java.util.ArrayList</a:t>
            </a:r>
          </a:p>
        </p:txBody>
      </p:sp>
      <p:sp>
        <p:nvSpPr>
          <p:cNvPr id="436" name="java.util.LinkedList"/>
          <p:cNvSpPr txBox="1"/>
          <p:nvPr/>
        </p:nvSpPr>
        <p:spPr>
          <a:xfrm>
            <a:off x="6994566" y="1585839"/>
            <a:ext cx="2972421" cy="5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58702" defTabSz="1295400">
              <a:lnSpc>
                <a:spcPts val="3900"/>
              </a:lnSpc>
              <a:defRPr b="1" sz="2500">
                <a:uFill>
                  <a:solidFill>
                    <a:srgbClr val="000000"/>
                  </a:solidFill>
                </a:uFill>
              </a:defRPr>
            </a:lvl1pPr>
          </a:lstStyle>
          <a:p>
            <a:pPr/>
            <a:r>
              <a:t>java.util.LinkedList</a:t>
            </a:r>
          </a:p>
        </p:txBody>
      </p:sp>
      <p:sp>
        <p:nvSpPr>
          <p:cNvPr id="437" name="v.s."/>
          <p:cNvSpPr txBox="1"/>
          <p:nvPr/>
        </p:nvSpPr>
        <p:spPr>
          <a:xfrm>
            <a:off x="5850701" y="1691176"/>
            <a:ext cx="58481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v.s.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35"/>
                                        </p:tgtEl>
                                        <p:attrNameLst>
                                          <p:attrName>style.visibility</p:attrName>
                                        </p:attrNameLst>
                                      </p:cBhvr>
                                      <p:to>
                                        <p:strVal val="visible"/>
                                      </p:to>
                                    </p:set>
                                    <p:animEffect filter="dissolve" transition="in">
                                      <p:cBhvr>
                                        <p:cTn id="7" dur="700"/>
                                        <p:tgtEl>
                                          <p:spTgt spid="435"/>
                                        </p:tgtEl>
                                      </p:cBhvr>
                                    </p:animEffect>
                                  </p:childTnLst>
                                </p:cTn>
                              </p:par>
                            </p:childTnLst>
                          </p:cTn>
                        </p:par>
                        <p:par>
                          <p:cTn id="8" fill="hold">
                            <p:stCondLst>
                              <p:cond delay="700"/>
                            </p:stCondLst>
                            <p:childTnLst>
                              <p:par>
                                <p:cTn id="9" presetClass="entr" nodeType="afterEffect" presetID="9" grpId="2" fill="hold">
                                  <p:stCondLst>
                                    <p:cond delay="0"/>
                                  </p:stCondLst>
                                  <p:iterate type="el" backwards="0">
                                    <p:tmAbs val="0"/>
                                  </p:iterate>
                                  <p:childTnLst>
                                    <p:set>
                                      <p:cBhvr>
                                        <p:cTn id="10" fill="hold"/>
                                        <p:tgtEl>
                                          <p:spTgt spid="436"/>
                                        </p:tgtEl>
                                        <p:attrNameLst>
                                          <p:attrName>style.visibility</p:attrName>
                                        </p:attrNameLst>
                                      </p:cBhvr>
                                      <p:to>
                                        <p:strVal val="visible"/>
                                      </p:to>
                                    </p:set>
                                    <p:animEffect filter="dissolve" transition="in">
                                      <p:cBhvr>
                                        <p:cTn id="11" dur="7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5" grpId="1"/>
      <p:bldP build="whole" bldLvl="1" animBg="1" rev="0" advAuto="0" spid="436" grpId="2"/>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lide Number"/>
          <p:cNvSpPr txBox="1"/>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0" name="Java collections library"/>
          <p:cNvSpPr txBox="1"/>
          <p:nvPr>
            <p:ph type="title"/>
          </p:nvPr>
        </p:nvSpPr>
        <p:spPr>
          <a:prstGeom prst="rect">
            <a:avLst/>
          </a:prstGeom>
        </p:spPr>
        <p:txBody>
          <a:bodyPr/>
          <a:lstStyle/>
          <a:p>
            <a:pPr/>
            <a:r>
              <a:t>Java collections library</a:t>
            </a:r>
          </a:p>
        </p:txBody>
      </p:sp>
      <p:sp>
        <p:nvSpPr>
          <p:cNvPr id="441" name="List interface.  java.util.List is API for an sequence of items.…"/>
          <p:cNvSpPr txBox="1"/>
          <p:nvPr>
            <p:ph type="body" idx="1"/>
          </p:nvPr>
        </p:nvSpPr>
        <p:spPr>
          <a:prstGeom prst="rect">
            <a:avLst/>
          </a:prstGeom>
        </p:spPr>
        <p:txBody>
          <a:bodyPr/>
          <a:lstStyle/>
          <a:p>
            <a:pPr>
              <a:buClrTx/>
              <a:buFontTx/>
            </a:pPr>
            <a:r>
              <a:t>List interface.  </a:t>
            </a:r>
            <a:r>
              <a:rPr sz="2000">
                <a:solidFill>
                  <a:srgbClr val="000000"/>
                </a:solidFill>
                <a:uFill>
                  <a:solidFill>
                    <a:srgbClr val="000000"/>
                  </a:solidFill>
                </a:uFill>
                <a:latin typeface="+mn-lt"/>
                <a:ea typeface="+mn-ea"/>
                <a:cs typeface="+mn-cs"/>
                <a:sym typeface="Helvetica"/>
              </a:rPr>
              <a:t>java.util.List</a:t>
            </a:r>
            <a:r>
              <a:rPr b="1" sz="2000">
                <a:solidFill>
                  <a:srgbClr val="000000"/>
                </a:solidFill>
                <a:uFill>
                  <a:solidFill>
                    <a:srgbClr val="000000"/>
                  </a:solidFill>
                </a:uFill>
                <a:latin typeface="+mn-lt"/>
                <a:ea typeface="+mn-ea"/>
                <a:cs typeface="+mn-cs"/>
                <a:sym typeface="Helvetica"/>
              </a:rPr>
              <a:t> </a:t>
            </a:r>
            <a:r>
              <a:rPr>
                <a:solidFill>
                  <a:srgbClr val="000000"/>
                </a:solidFill>
                <a:uFill>
                  <a:solidFill>
                    <a:srgbClr val="000000"/>
                  </a:solidFill>
                </a:uFill>
              </a:rPr>
              <a:t>is API for an sequence of items.</a:t>
            </a:r>
          </a:p>
          <a:p>
            <a:pPr>
              <a:buClrTx/>
              <a:buFontTx/>
            </a:pPr>
            <a:br/>
            <a:br/>
            <a:br/>
            <a:br/>
            <a:br/>
            <a:br/>
            <a:br/>
            <a:br/>
            <a:br/>
            <a:br/>
            <a:br/>
            <a:br/>
            <a:br/>
            <a:r>
              <a:t>Implementations.  </a:t>
            </a:r>
            <a:r>
              <a:rPr sz="2000">
                <a:solidFill>
                  <a:srgbClr val="000000"/>
                </a:solidFill>
                <a:uFill>
                  <a:solidFill>
                    <a:srgbClr val="000000"/>
                  </a:solidFill>
                </a:uFill>
                <a:latin typeface="+mn-lt"/>
                <a:ea typeface="+mn-ea"/>
                <a:cs typeface="+mn-cs"/>
                <a:sym typeface="Helvetica"/>
              </a:rPr>
              <a:t>java.util.ArrayList</a:t>
            </a:r>
            <a:r>
              <a:rPr b="1" sz="2000">
                <a:solidFill>
                  <a:srgbClr val="000000"/>
                </a:solidFill>
                <a:uFill>
                  <a:solidFill>
                    <a:srgbClr val="000000"/>
                  </a:solidFill>
                </a:uFill>
                <a:latin typeface="+mn-lt"/>
                <a:ea typeface="+mn-ea"/>
                <a:cs typeface="+mn-cs"/>
                <a:sym typeface="Helvetica"/>
              </a:rPr>
              <a:t> </a:t>
            </a:r>
            <a:r>
              <a:rPr>
                <a:solidFill>
                  <a:srgbClr val="000000"/>
                </a:solidFill>
                <a:uFill>
                  <a:solidFill>
                    <a:srgbClr val="000000"/>
                  </a:solidFill>
                </a:uFill>
              </a:rPr>
              <a:t>uses resizing array;</a:t>
            </a:r>
            <a:br>
              <a:rPr>
                <a:solidFill>
                  <a:srgbClr val="000000"/>
                </a:solidFill>
                <a:uFill>
                  <a:solidFill>
                    <a:srgbClr val="000000"/>
                  </a:solidFill>
                </a:uFill>
              </a:rPr>
            </a:br>
            <a:r>
              <a:rPr sz="2000">
                <a:solidFill>
                  <a:srgbClr val="000000"/>
                </a:solidFill>
                <a:uFill>
                  <a:solidFill>
                    <a:srgbClr val="000000"/>
                  </a:solidFill>
                </a:uFill>
                <a:latin typeface="+mn-lt"/>
                <a:ea typeface="+mn-ea"/>
                <a:cs typeface="+mn-cs"/>
                <a:sym typeface="Helvetica"/>
              </a:rPr>
              <a:t>java.util.LinkedList</a:t>
            </a:r>
            <a:r>
              <a:rPr>
                <a:solidFill>
                  <a:srgbClr val="000000"/>
                </a:solidFill>
                <a:uFill>
                  <a:solidFill>
                    <a:srgbClr val="000000"/>
                  </a:solidFill>
                </a:uFill>
              </a:rPr>
              <a:t> uses linked list.</a:t>
            </a:r>
          </a:p>
        </p:txBody>
      </p:sp>
      <p:graphicFrame>
        <p:nvGraphicFramePr>
          <p:cNvPr id="442" name="表格 1"/>
          <p:cNvGraphicFramePr/>
          <p:nvPr/>
        </p:nvGraphicFramePr>
        <p:xfrm>
          <a:off x="1674191" y="2315698"/>
          <a:ext cx="9639549" cy="53340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463326"/>
                <a:gridCol w="3010324"/>
                <a:gridCol w="4165897"/>
              </a:tblGrid>
              <a:tr h="533400">
                <a:tc gridSpan="3">
                  <a:txBody>
                    <a:bodyPr/>
                    <a:lstStyle/>
                    <a:p>
                      <a:pPr marL="58702" marR="58702" algn="l" defTabSz="1295400">
                        <a:defRPr sz="1800">
                          <a:solidFill>
                            <a:srgbClr val="000000"/>
                          </a:solidFill>
                          <a:uFillTx/>
                        </a:defRPr>
                      </a:pPr>
                      <a:r>
                        <a:rPr>
                          <a:uFill>
                            <a:solidFill>
                              <a:srgbClr val="000000"/>
                            </a:solidFill>
                          </a:uFill>
                          <a:latin typeface="+mn-lt"/>
                          <a:ea typeface="+mn-ea"/>
                          <a:cs typeface="+mn-cs"/>
                          <a:sym typeface="Helvetica"/>
                        </a:rPr>
                        <a:t> public interface List&lt;Item&gt; implements Iterable&lt;Item&gt;</a:t>
                      </a:r>
                    </a:p>
                  </a:txBody>
                  <a:tcPr marL="50800" marR="50800" marT="50800" marB="50800" anchor="ctr" anchorCtr="0" horzOverflow="overflow">
                    <a:lnL w="28575">
                      <a:miter lim="400000"/>
                    </a:lnL>
                    <a:lnR w="28575">
                      <a:miter lim="400000"/>
                    </a:lnR>
                    <a:lnB w="12700">
                      <a:solidFill>
                        <a:srgbClr val="000000"/>
                      </a:solidFill>
                      <a:miter lim="400000"/>
                    </a:lnB>
                    <a:solidFill>
                      <a:srgbClr val="FFFFFF"/>
                    </a:solidFill>
                  </a:tcPr>
                </a:tc>
                <a:tc hMerge="1">
                  <a:tcPr/>
                </a:tc>
                <a:tc hMerge="1">
                  <a:tcPr/>
                </a:tc>
              </a:tr>
              <a:tr h="533400">
                <a:tc>
                  <a:txBody>
                    <a:bodyPr/>
                    <a:lstStyle/>
                    <a:p>
                      <a:pPr marL="58702" marR="58702" defTabSz="1295400">
                        <a:lnSpc>
                          <a:spcPct val="130000"/>
                        </a:lnSpc>
                        <a:defRPr sz="1800">
                          <a:latin typeface="+mn-lt"/>
                          <a:ea typeface="+mn-ea"/>
                          <a:cs typeface="+mn-cs"/>
                          <a:sym typeface="Helvetica"/>
                        </a:defRPr>
                      </a:pPr>
                    </a:p>
                  </a:txBody>
                  <a:tcPr marL="50800" marR="50800" marT="50800" marB="50800" anchor="ctr" anchorCtr="0" horzOverflow="overflow">
                    <a:lnL w="28575">
                      <a:miter lim="400000"/>
                    </a:lnL>
                    <a:lnR w="0">
                      <a:miter lim="400000"/>
                    </a:lnR>
                    <a:lnT w="12700">
                      <a:solidFill>
                        <a:srgbClr val="000000"/>
                      </a:solidFill>
                      <a:miter lim="400000"/>
                    </a:lnT>
                    <a:lnB w="0">
                      <a:miter lim="400000"/>
                    </a:lnB>
                  </a:tcPr>
                </a:tc>
                <a:tc>
                  <a:txBody>
                    <a:bodyPr/>
                    <a:lstStyle/>
                    <a:p>
                      <a:pPr marL="58702" marR="58702" algn="l" defTabSz="1295400">
                        <a:lnSpc>
                          <a:spcPct val="130000"/>
                        </a:lnSpc>
                        <a:defRPr sz="1800">
                          <a:uFillTx/>
                        </a:defRPr>
                      </a:pPr>
                      <a:r>
                        <a:rPr>
                          <a:uFill>
                            <a:solidFill>
                              <a:srgbClr val="000000"/>
                            </a:solidFill>
                          </a:uFill>
                          <a:latin typeface="+mn-lt"/>
                          <a:ea typeface="+mn-ea"/>
                          <a:cs typeface="+mn-cs"/>
                          <a:sym typeface="Helvetica"/>
                        </a:rPr>
                        <a:t>List()</a:t>
                      </a: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create an empty list</a:t>
                      </a:r>
                    </a:p>
                  </a:txBody>
                  <a:tcPr marL="50800" marR="50800" marT="50800" marB="50800" anchor="ctr" anchorCtr="0" horzOverflow="overflow">
                    <a:lnL w="0">
                      <a:miter lim="400000"/>
                    </a:lnL>
                    <a:lnR w="28575">
                      <a:miter lim="400000"/>
                    </a:lnR>
                    <a:lnT w="12700">
                      <a:solidFill>
                        <a:srgbClr val="000000"/>
                      </a:solidFill>
                      <a:miter lim="400000"/>
                    </a:lnT>
                    <a:lnB w="0">
                      <a:miter lim="400000"/>
                    </a:lnB>
                  </a:tcPr>
                </a:tc>
              </a:tr>
              <a:tr h="533400">
                <a:tc>
                  <a:txBody>
                    <a:bodyPr/>
                    <a:lstStyle/>
                    <a:p>
                      <a:pPr marL="58702" marR="58702" algn="r" defTabSz="1295400">
                        <a:lnSpc>
                          <a:spcPct val="130000"/>
                        </a:lnSpc>
                        <a:defRPr sz="1800">
                          <a:uFillTx/>
                        </a:defRPr>
                      </a:pPr>
                      <a:r>
                        <a:rPr>
                          <a:uFill>
                            <a:solidFill>
                              <a:srgbClr val="000000"/>
                            </a:solidFill>
                          </a:uFill>
                          <a:latin typeface="+mn-lt"/>
                          <a:ea typeface="+mn-ea"/>
                          <a:cs typeface="+mn-cs"/>
                          <a:sym typeface="Helvetica"/>
                        </a:rPr>
                        <a:t>boolean</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algn="l" defTabSz="1295400">
                        <a:lnSpc>
                          <a:spcPct val="130000"/>
                        </a:lnSpc>
                        <a:defRPr sz="1800">
                          <a:uFillTx/>
                        </a:defRPr>
                      </a:pPr>
                      <a:r>
                        <a:rPr>
                          <a:uFill>
                            <a:solidFill>
                              <a:srgbClr val="000000"/>
                            </a:solidFill>
                          </a:uFill>
                          <a:latin typeface="+mn-lt"/>
                          <a:ea typeface="+mn-ea"/>
                          <a:cs typeface="+mn-cs"/>
                          <a:sym typeface="Helvetica"/>
                        </a:rPr>
                        <a:t>isEmpty()</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is the list empty?</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algn="r" defTabSz="1295400">
                        <a:lnSpc>
                          <a:spcPct val="130000"/>
                        </a:lnSpc>
                        <a:defRPr sz="1800">
                          <a:uFillTx/>
                        </a:defRPr>
                      </a:pPr>
                      <a:r>
                        <a:rPr>
                          <a:uFill>
                            <a:solidFill>
                              <a:srgbClr val="000000"/>
                            </a:solidFill>
                          </a:uFill>
                          <a:latin typeface="+mn-lt"/>
                          <a:ea typeface="+mn-ea"/>
                          <a:cs typeface="+mn-cs"/>
                          <a:sym typeface="Helvetica"/>
                        </a:rPr>
                        <a:t>int</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algn="l" defTabSz="1295400">
                        <a:lnSpc>
                          <a:spcPct val="130000"/>
                        </a:lnSpc>
                        <a:defRPr sz="1800">
                          <a:uFillTx/>
                        </a:defRPr>
                      </a:pPr>
                      <a:r>
                        <a:rPr>
                          <a:uFill>
                            <a:solidFill>
                              <a:srgbClr val="000000"/>
                            </a:solidFill>
                          </a:uFill>
                          <a:latin typeface="+mn-lt"/>
                          <a:ea typeface="+mn-ea"/>
                          <a:cs typeface="+mn-cs"/>
                          <a:sym typeface="Helvetica"/>
                        </a:rPr>
                        <a:t>size()</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number of items</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algn="r" defTabSz="1295400">
                        <a:lnSpc>
                          <a:spcPct val="130000"/>
                        </a:lnSpc>
                        <a:defRPr sz="1800">
                          <a:uFillTx/>
                        </a:defRPr>
                      </a:pPr>
                      <a:r>
                        <a:rPr>
                          <a:uFill>
                            <a:solidFill>
                              <a:srgbClr val="000000"/>
                            </a:solidFill>
                          </a:uFill>
                          <a:latin typeface="+mn-lt"/>
                          <a:ea typeface="+mn-ea"/>
                          <a:cs typeface="+mn-cs"/>
                          <a:sym typeface="Helvetica"/>
                        </a:rPr>
                        <a:t>void</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algn="l" defTabSz="1295400">
                        <a:lnSpc>
                          <a:spcPct val="130000"/>
                        </a:lnSpc>
                        <a:defRPr sz="1800">
                          <a:uFillTx/>
                        </a:defRPr>
                      </a:pPr>
                      <a:r>
                        <a:rPr>
                          <a:uFill>
                            <a:solidFill>
                              <a:srgbClr val="000000"/>
                            </a:solidFill>
                          </a:uFill>
                          <a:latin typeface="+mn-lt"/>
                          <a:ea typeface="+mn-ea"/>
                          <a:cs typeface="+mn-cs"/>
                          <a:sym typeface="Helvetica"/>
                        </a:rPr>
                        <a:t>add(Item item)</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append item to the end</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algn="r" defTabSz="1295400">
                        <a:lnSpc>
                          <a:spcPct val="130000"/>
                        </a:lnSpc>
                        <a:defRPr sz="1800">
                          <a:uFillTx/>
                        </a:defRPr>
                      </a:pPr>
                      <a:r>
                        <a:rPr>
                          <a:uFill>
                            <a:solidFill>
                              <a:srgbClr val="000000"/>
                            </a:solidFill>
                          </a:uFill>
                          <a:latin typeface="+mn-lt"/>
                          <a:ea typeface="+mn-ea"/>
                          <a:cs typeface="+mn-cs"/>
                          <a:sym typeface="Helvetica"/>
                        </a:rPr>
                        <a:t>Item</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algn="l" defTabSz="1295400">
                        <a:lnSpc>
                          <a:spcPct val="130000"/>
                        </a:lnSpc>
                        <a:defRPr sz="1800">
                          <a:uFillTx/>
                        </a:defRPr>
                      </a:pPr>
                      <a:r>
                        <a:rPr>
                          <a:uFill>
                            <a:solidFill>
                              <a:srgbClr val="000000"/>
                            </a:solidFill>
                          </a:uFill>
                          <a:latin typeface="+mn-lt"/>
                          <a:ea typeface="+mn-ea"/>
                          <a:cs typeface="+mn-cs"/>
                          <a:sym typeface="Helvetica"/>
                        </a:rPr>
                        <a:t>get(int index)</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return item at given index</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algn="r" defTabSz="1295400">
                        <a:lnSpc>
                          <a:spcPct val="130000"/>
                        </a:lnSpc>
                        <a:defRPr sz="1800">
                          <a:uFillTx/>
                        </a:defRPr>
                      </a:pPr>
                      <a:r>
                        <a:rPr>
                          <a:uFill>
                            <a:solidFill>
                              <a:srgbClr val="000000"/>
                            </a:solidFill>
                          </a:uFill>
                          <a:latin typeface="+mn-lt"/>
                          <a:ea typeface="+mn-ea"/>
                          <a:cs typeface="+mn-cs"/>
                          <a:sym typeface="Helvetica"/>
                        </a:rPr>
                        <a:t>Item</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algn="l" defTabSz="1295400">
                        <a:lnSpc>
                          <a:spcPct val="130000"/>
                        </a:lnSpc>
                        <a:defRPr sz="1800">
                          <a:uFillTx/>
                        </a:defRPr>
                      </a:pPr>
                      <a:r>
                        <a:rPr>
                          <a:uFill>
                            <a:solidFill>
                              <a:srgbClr val="000000"/>
                            </a:solidFill>
                          </a:uFill>
                          <a:latin typeface="+mn-lt"/>
                          <a:ea typeface="+mn-ea"/>
                          <a:cs typeface="+mn-cs"/>
                          <a:sym typeface="Helvetica"/>
                        </a:rPr>
                        <a:t>remove(int index)</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return and delete item at given index</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algn="r" defTabSz="1295400">
                        <a:lnSpc>
                          <a:spcPct val="130000"/>
                        </a:lnSpc>
                        <a:defRPr sz="1800">
                          <a:uFillTx/>
                        </a:defRPr>
                      </a:pPr>
                      <a:r>
                        <a:rPr>
                          <a:uFill>
                            <a:solidFill>
                              <a:srgbClr val="000000"/>
                            </a:solidFill>
                          </a:uFill>
                          <a:latin typeface="+mn-lt"/>
                          <a:ea typeface="+mn-ea"/>
                          <a:cs typeface="+mn-cs"/>
                          <a:sym typeface="Helvetica"/>
                        </a:rPr>
                        <a:t>boolean</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algn="l" defTabSz="1295400">
                        <a:lnSpc>
                          <a:spcPct val="130000"/>
                        </a:lnSpc>
                        <a:defRPr sz="1800">
                          <a:uFillTx/>
                        </a:defRPr>
                      </a:pPr>
                      <a:r>
                        <a:rPr>
                          <a:uFill>
                            <a:solidFill>
                              <a:srgbClr val="000000"/>
                            </a:solidFill>
                          </a:uFill>
                          <a:latin typeface="+mn-lt"/>
                          <a:ea typeface="+mn-ea"/>
                          <a:cs typeface="+mn-cs"/>
                          <a:sym typeface="Helvetica"/>
                        </a:rPr>
                        <a:t>contains(Item item)</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does the list contain the given item?</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algn="r" defTabSz="1295400">
                        <a:lnSpc>
                          <a:spcPct val="130000"/>
                        </a:lnSpc>
                        <a:defRPr sz="1800">
                          <a:uFillTx/>
                        </a:defRPr>
                      </a:pPr>
                      <a:r>
                        <a:rPr>
                          <a:uFill>
                            <a:solidFill>
                              <a:srgbClr val="000000"/>
                            </a:solidFill>
                          </a:uFill>
                          <a:latin typeface="+mn-lt"/>
                          <a:ea typeface="+mn-ea"/>
                          <a:cs typeface="+mn-cs"/>
                          <a:sym typeface="Helvetica"/>
                        </a:rPr>
                        <a:t>Iterator&lt;Item&gt;</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algn="l" defTabSz="1295400">
                        <a:lnSpc>
                          <a:spcPct val="130000"/>
                        </a:lnSpc>
                        <a:defRPr sz="1800">
                          <a:uFillTx/>
                        </a:defRPr>
                      </a:pPr>
                      <a:r>
                        <a:rPr>
                          <a:uFill>
                            <a:solidFill>
                              <a:srgbClr val="000000"/>
                            </a:solidFill>
                          </a:uFill>
                          <a:latin typeface="+mn-lt"/>
                          <a:ea typeface="+mn-ea"/>
                          <a:cs typeface="+mn-cs"/>
                          <a:sym typeface="Helvetica"/>
                        </a:rPr>
                        <a:t>iterator()</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New Roman"/>
                          <a:ea typeface="Times New Roman"/>
                          <a:cs typeface="Times New Roman"/>
                          <a:sym typeface="Times New Roman"/>
                        </a:rPr>
                        <a:t>iterator over all items in the list</a:t>
                      </a:r>
                    </a:p>
                  </a:txBody>
                  <a:tcPr marL="50800" marR="50800" marT="50800" marB="50800" anchor="ctr" anchorCtr="0" horzOverflow="overflow">
                    <a:lnL w="0">
                      <a:miter lim="400000"/>
                    </a:lnL>
                    <a:lnR w="28575">
                      <a:miter lim="400000"/>
                    </a:lnR>
                    <a:lnT w="0">
                      <a:miter lim="400000"/>
                    </a:lnT>
                    <a:lnB w="0">
                      <a:miter lim="400000"/>
                    </a:lnB>
                  </a:tcPr>
                </a:tc>
              </a:tr>
              <a:tr h="533400">
                <a:tc>
                  <a:txBody>
                    <a:bodyPr/>
                    <a:lstStyle/>
                    <a:p>
                      <a:pPr marL="58702" marR="58702" algn="r" defTabSz="1295400">
                        <a:lnSpc>
                          <a:spcPct val="130000"/>
                        </a:lnSpc>
                        <a:defRPr sz="1800">
                          <a:uFillTx/>
                        </a:defRPr>
                      </a:pPr>
                      <a:r>
                        <a:rPr>
                          <a:uFill>
                            <a:solidFill>
                              <a:srgbClr val="000000"/>
                            </a:solidFill>
                          </a:uFill>
                          <a:latin typeface="+mn-lt"/>
                          <a:ea typeface="+mn-ea"/>
                          <a:cs typeface="+mn-cs"/>
                          <a:sym typeface="Helvetica"/>
                        </a:rPr>
                        <a:t>...</a:t>
                      </a:r>
                    </a:p>
                  </a:txBody>
                  <a:tcPr marL="50800" marR="50800" marT="50800" marB="50800" anchor="ctr" anchorCtr="0" horzOverflow="overflow">
                    <a:lnL w="28575">
                      <a:miter lim="400000"/>
                    </a:lnL>
                    <a:lnR w="0">
                      <a:miter lim="400000"/>
                    </a:lnR>
                    <a:lnT w="0">
                      <a:miter lim="400000"/>
                    </a:lnT>
                    <a:lnB w="28575">
                      <a:miter lim="400000"/>
                    </a:lnB>
                  </a:tcPr>
                </a:tc>
                <a:tc>
                  <a:txBody>
                    <a:bodyPr/>
                    <a:lstStyle/>
                    <a:p>
                      <a:pPr marL="58702" marR="58702" algn="l" defTabSz="1295400">
                        <a:lnSpc>
                          <a:spcPct val="130000"/>
                        </a:lnSpc>
                        <a:defRPr sz="1800">
                          <a:latin typeface="+mn-lt"/>
                          <a:ea typeface="+mn-ea"/>
                          <a:cs typeface="+mn-cs"/>
                          <a:sym typeface="Helvetica"/>
                        </a:defRPr>
                      </a:pPr>
                    </a:p>
                  </a:txBody>
                  <a:tcPr marL="50800" marR="50800" marT="50800" marB="50800" anchor="ctr" anchorCtr="0" horzOverflow="overflow">
                    <a:lnL w="0">
                      <a:miter lim="400000"/>
                    </a:lnL>
                    <a:lnR w="0">
                      <a:miter lim="400000"/>
                    </a:lnR>
                    <a:lnT w="0">
                      <a:miter lim="400000"/>
                    </a:lnT>
                    <a:lnB w="28575">
                      <a:miter lim="400000"/>
                    </a:lnB>
                  </a:tcPr>
                </a:tc>
                <a:tc>
                  <a:txBody>
                    <a:bodyPr/>
                    <a:lstStyle/>
                    <a:p>
                      <a:pPr marL="58702" marR="58702" defTabSz="1295400">
                        <a:lnSpc>
                          <a:spcPct val="130000"/>
                        </a:lnSpc>
                        <a:defRPr i="1" sz="1800">
                          <a:solidFill>
                            <a:srgbClr val="8D3124"/>
                          </a:solidFill>
                          <a:latin typeface="Times New Roman"/>
                          <a:ea typeface="Times New Roman"/>
                          <a:cs typeface="Times New Roman"/>
                          <a:sym typeface="Times New Roman"/>
                        </a:defRPr>
                      </a:pPr>
                    </a:p>
                  </a:txBody>
                  <a:tcPr marL="50800" marR="50800" marT="50800" marB="50800" anchor="ctr" anchorCtr="0" horzOverflow="overflow">
                    <a:lnL w="0">
                      <a:miter lim="400000"/>
                    </a:lnL>
                    <a:lnR w="28575">
                      <a:miter lim="400000"/>
                    </a:lnR>
                    <a:lnT w="0">
                      <a:miter lim="400000"/>
                    </a:lnT>
                    <a:lnB w="28575">
                      <a:miter lim="400000"/>
                    </a:lnB>
                  </a:tcPr>
                </a:tc>
              </a:tr>
            </a:tbl>
          </a:graphicData>
        </a:graphic>
      </p:graphicFrame>
      <p:sp>
        <p:nvSpPr>
          <p:cNvPr id="443" name="Lesson.  Don't use a library until you understand its API!"/>
          <p:cNvSpPr/>
          <p:nvPr/>
        </p:nvSpPr>
        <p:spPr>
          <a:xfrm>
            <a:off x="518694" y="996352"/>
            <a:ext cx="11582804" cy="1386841"/>
          </a:xfrm>
          <a:prstGeom prst="rect">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marL="7224" marR="7224" defTabSz="1295400">
              <a:lnSpc>
                <a:spcPct val="120000"/>
              </a:lnSpc>
              <a:defRPr b="1" sz="3800">
                <a:uFill>
                  <a:solidFill>
                    <a:srgbClr val="000000"/>
                  </a:solidFill>
                </a:uFill>
              </a:defRPr>
            </a:pPr>
            <a:r>
              <a:rPr>
                <a:solidFill>
                  <a:srgbClr val="005493"/>
                </a:solidFill>
                <a:uFill>
                  <a:solidFill>
                    <a:srgbClr val="0048AA"/>
                  </a:solidFill>
                </a:uFill>
              </a:rPr>
              <a:t>Lesson.  </a:t>
            </a:r>
            <a:r>
              <a:t>Don't use a library until you understand its API!</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ID="9" grpId="2" fill="hold">
                                  <p:stCondLst>
                                    <p:cond delay="0"/>
                                  </p:stCondLst>
                                  <p:iterate type="el" backwards="0">
                                    <p:tmAbs val="0"/>
                                  </p:iterate>
                                  <p:childTnLst>
                                    <p:set>
                                      <p:cBhvr>
                                        <p:cTn id="10" fill="hold"/>
                                        <p:tgtEl>
                                          <p:spTgt spid="443"/>
                                        </p:tgtEl>
                                        <p:attrNameLst>
                                          <p:attrName>style.visibility</p:attrName>
                                        </p:attrNameLst>
                                      </p:cBhvr>
                                      <p:to>
                                        <p:strVal val="visible"/>
                                      </p:to>
                                    </p:set>
                                    <p:animEffect filter="dissolve" transition="in">
                                      <p:cBhvr>
                                        <p:cTn id="11" dur="15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3" grpId="2"/>
      <p:bldP build="p" bldLvl="1" animBg="1" rev="0" advAuto="0" spid="441"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6" name="Image" descr="Image"/>
          <p:cNvPicPr>
            <a:picLocks noChangeAspect="1"/>
          </p:cNvPicPr>
          <p:nvPr/>
        </p:nvPicPr>
        <p:blipFill>
          <a:blip r:embed="rId2">
            <a:extLst/>
          </a:blip>
          <a:stretch>
            <a:fillRect/>
          </a:stretch>
        </p:blipFill>
        <p:spPr>
          <a:xfrm>
            <a:off x="1743553" y="180287"/>
            <a:ext cx="9092264" cy="9393026"/>
          </a:xfrm>
          <a:prstGeom prst="rect">
            <a:avLst/>
          </a:prstGeom>
          <a:ln w="12700"/>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107" name="Line"/>
          <p:cNvSpPr/>
          <p:nvPr/>
        </p:nvSpPr>
        <p:spPr>
          <a:xfrm>
            <a:off x="5638756" y="4000501"/>
            <a:ext cx="6516025" cy="1"/>
          </a:xfrm>
          <a:prstGeom prst="line">
            <a:avLst/>
          </a:prstGeom>
          <a:ln w="19050">
            <a:solidFill>
              <a:srgbClr val="000000"/>
            </a:solidFill>
          </a:ln>
        </p:spPr>
        <p:txBody>
          <a:bodyPr lIns="0" tIns="0" rIns="0" bIns="0"/>
          <a:lstStyle/>
          <a:p>
            <a:pPr/>
          </a:p>
        </p:txBody>
      </p:sp>
      <p:sp>
        <p:nvSpPr>
          <p:cNvPr id="108" name="Unknown Array Size Problem"/>
          <p:cNvSpPr txBox="1"/>
          <p:nvPr>
            <p:ph type="title"/>
          </p:nvPr>
        </p:nvSpPr>
        <p:spPr>
          <a:xfrm>
            <a:off x="5588000" y="3340100"/>
            <a:ext cx="6819900" cy="741313"/>
          </a:xfrm>
          <a:prstGeom prst="rect">
            <a:avLst/>
          </a:prstGeom>
        </p:spPr>
        <p:txBody>
          <a:bodyPr/>
          <a:lstStyle/>
          <a:p>
            <a:pPr/>
            <a:r>
              <a:t>Unknown Array Size Problem </a:t>
            </a:r>
          </a:p>
        </p:txBody>
      </p:sp>
      <p:sp>
        <p:nvSpPr>
          <p:cNvPr id="109" name="Linked List Implementation…"/>
          <p:cNvSpPr txBox="1"/>
          <p:nvPr>
            <p:ph type="body" sz="half" idx="1"/>
          </p:nvPr>
        </p:nvSpPr>
        <p:spPr>
          <a:prstGeom prst="rect">
            <a:avLst/>
          </a:prstGeom>
        </p:spPr>
        <p:txBody>
          <a:bodyPr/>
          <a:lstStyle/>
          <a:p>
            <a:pPr lvl="1" marL="443088"/>
            <a:r>
              <a:t>Linked List Implementation</a:t>
            </a:r>
          </a:p>
          <a:p>
            <a:pPr marL="498263" indent="-317499"/>
            <a:r>
              <a:t>Resizing Arrays Implementation</a:t>
            </a:r>
          </a:p>
        </p:txBody>
      </p:sp>
      <p:pic>
        <p:nvPicPr>
          <p:cNvPr id="110" name="Image" descr="Image"/>
          <p:cNvPicPr>
            <a:picLocks noChangeAspect="1"/>
          </p:cNvPicPr>
          <p:nvPr/>
        </p:nvPicPr>
        <p:blipFill>
          <a:blip r:embed="rId3">
            <a:extLst/>
          </a:blip>
          <a:stretch>
            <a:fillRect/>
          </a:stretch>
        </p:blipFill>
        <p:spPr>
          <a:xfrm>
            <a:off x="1607500" y="1697887"/>
            <a:ext cx="3314016" cy="3297193"/>
          </a:xfrm>
          <a:prstGeom prst="rect">
            <a:avLst/>
          </a:prstGeom>
          <a:ln w="12700"/>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DoraemonBag:  linked-list implementation in Java"/>
          <p:cNvSpPr txBox="1"/>
          <p:nvPr>
            <p:ph type="title"/>
          </p:nvPr>
        </p:nvSpPr>
        <p:spPr>
          <a:prstGeom prst="rect">
            <a:avLst/>
          </a:prstGeom>
        </p:spPr>
        <p:txBody>
          <a:bodyPr/>
          <a:lstStyle/>
          <a:p>
            <a:pPr/>
            <a:r>
              <a:t>DoraemonBag:  linked-list implementation in Java</a:t>
            </a:r>
          </a:p>
        </p:txBody>
      </p:sp>
      <p:sp>
        <p:nvSpPr>
          <p:cNvPr id="113"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4" name="public class DoraemonBag…"/>
          <p:cNvSpPr/>
          <p:nvPr/>
        </p:nvSpPr>
        <p:spPr>
          <a:xfrm>
            <a:off x="1080615" y="1168292"/>
            <a:ext cx="5994401" cy="8216901"/>
          </a:xfrm>
          <a:prstGeom prst="rect">
            <a:avLst/>
          </a:prstGeom>
          <a:solidFill>
            <a:srgbClr val="CBCBCB"/>
          </a:solidFill>
          <a:ln w="12700"/>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203200" tIns="203200" rIns="203200" bIns="203200"/>
          <a:lstStyle/>
          <a:p>
            <a:pPr marL="7224" marR="7224" defTabSz="1295400">
              <a:lnSpc>
                <a:spcPct val="130000"/>
              </a:lnSpc>
              <a:defRPr sz="1700">
                <a:uFill>
                  <a:solidFill>
                    <a:srgbClr val="0433FF"/>
                  </a:solidFill>
                </a:uFill>
              </a:defRPr>
            </a:pPr>
            <a:r>
              <a:t>public class DoraemonBag</a:t>
            </a:r>
          </a:p>
          <a:p>
            <a:pPr marL="7224" marR="7224" defTabSz="1295400">
              <a:lnSpc>
                <a:spcPct val="130000"/>
              </a:lnSpc>
              <a:defRPr sz="1700">
                <a:uFill>
                  <a:solidFill>
                    <a:srgbClr val="0433FF"/>
                  </a:solidFill>
                </a:uFill>
              </a:defRPr>
            </a:pPr>
            <a:r>
              <a:t>{</a:t>
            </a:r>
            <a:br/>
            <a:r>
              <a:t>   private Node first = null;</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private class Node</a:t>
            </a:r>
          </a:p>
          <a:p>
            <a:pPr marL="7224" marR="7224" defTabSz="1295400">
              <a:lnSpc>
                <a:spcPct val="130000"/>
              </a:lnSpc>
              <a:defRPr sz="1700">
                <a:uFill>
                  <a:solidFill>
                    <a:srgbClr val="0433FF"/>
                  </a:solidFill>
                </a:uFill>
              </a:defRPr>
            </a:pPr>
            <a:r>
              <a:t>   {</a:t>
            </a:r>
            <a:br/>
            <a:r>
              <a:t>      String item;</a:t>
            </a:r>
            <a:br/>
            <a:r>
              <a:t>      Node next;</a:t>
            </a:r>
            <a:br/>
            <a:r>
              <a:t>   }</a:t>
            </a:r>
          </a:p>
          <a:p>
            <a:pPr marL="7224" marR="7224" defTabSz="1295400">
              <a:lnSpc>
                <a:spcPct val="130000"/>
              </a:lnSpc>
              <a:defRPr sz="1700">
                <a:uFill>
                  <a:solidFill>
                    <a:srgbClr val="0433FF"/>
                  </a:solidFill>
                </a:uFill>
              </a:defRPr>
            </a:pPr>
            <a:r>
              <a:t>   </a:t>
            </a:r>
          </a:p>
          <a:p>
            <a:pPr marL="7224" marR="7224" defTabSz="1295400">
              <a:lnSpc>
                <a:spcPct val="130000"/>
              </a:lnSpc>
              <a:defRPr sz="1700">
                <a:uFill>
                  <a:solidFill>
                    <a:srgbClr val="0433FF"/>
                  </a:solidFill>
                </a:uFill>
              </a:defRPr>
            </a:pPr>
            <a:r>
              <a:t> </a:t>
            </a:r>
          </a:p>
          <a:p>
            <a:pPr marL="7224" marR="7224" defTabSz="1295400">
              <a:lnSpc>
                <a:spcPct val="130000"/>
              </a:lnSpc>
              <a:defRPr sz="1700">
                <a:uFill>
                  <a:solidFill>
                    <a:srgbClr val="0433FF"/>
                  </a:solidFill>
                </a:uFill>
              </a:defRPr>
            </a:pPr>
            <a:r>
              <a:t>   public void push(String item)</a:t>
            </a:r>
          </a:p>
          <a:p>
            <a:pPr marL="7224" marR="7224" defTabSz="1295400">
              <a:lnSpc>
                <a:spcPct val="130000"/>
              </a:lnSpc>
              <a:defRPr sz="1700">
                <a:uFill>
                  <a:solidFill>
                    <a:srgbClr val="0433FF"/>
                  </a:solidFill>
                </a:uFill>
              </a:defRPr>
            </a:pPr>
            <a:r>
              <a:t>   {</a:t>
            </a:r>
            <a:br/>
            <a:r>
              <a:t>      Node oldfirst = first;</a:t>
            </a:r>
            <a:br/>
            <a:r>
              <a:t>      first = new Node();</a:t>
            </a:r>
            <a:br/>
            <a:r>
              <a:t>      first.item = item;</a:t>
            </a:r>
            <a:br/>
            <a:r>
              <a:t>      first.next = oldfirst;</a:t>
            </a:r>
            <a:br/>
            <a:r>
              <a:t>   }</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public String pop()</a:t>
            </a:r>
          </a:p>
          <a:p>
            <a:pPr marL="7224" marR="7224" defTabSz="1295400">
              <a:lnSpc>
                <a:spcPct val="130000"/>
              </a:lnSpc>
              <a:defRPr sz="1700">
                <a:uFill>
                  <a:solidFill>
                    <a:srgbClr val="0433FF"/>
                  </a:solidFill>
                </a:uFill>
              </a:defRPr>
            </a:pPr>
            <a:r>
              <a:t>   {</a:t>
            </a:r>
            <a:br/>
            <a:r>
              <a:t>      String item = first.item;</a:t>
            </a:r>
            <a:br/>
            <a:r>
              <a:t>      first = first.next;</a:t>
            </a:r>
            <a:br/>
            <a:r>
              <a:t>      return item;</a:t>
            </a:r>
            <a:br/>
            <a:r>
              <a:t>   }</a:t>
            </a:r>
            <a:br/>
            <a:r>
              <a:t>}</a:t>
            </a:r>
          </a:p>
        </p:txBody>
      </p:sp>
      <p:grpSp>
        <p:nvGrpSpPr>
          <p:cNvPr id="117" name="Group"/>
          <p:cNvGrpSpPr/>
          <p:nvPr/>
        </p:nvGrpSpPr>
        <p:grpSpPr>
          <a:xfrm>
            <a:off x="6373207" y="2460736"/>
            <a:ext cx="6451929" cy="6880629"/>
            <a:chOff x="0" y="0"/>
            <a:chExt cx="6451928" cy="6880628"/>
          </a:xfrm>
        </p:grpSpPr>
        <p:sp>
          <p:nvSpPr>
            <p:cNvPr id="115" name="Rectangle"/>
            <p:cNvSpPr/>
            <p:nvPr/>
          </p:nvSpPr>
          <p:spPr>
            <a:xfrm>
              <a:off x="0" y="0"/>
              <a:ext cx="6451929" cy="6880629"/>
            </a:xfrm>
            <a:prstGeom prst="rect">
              <a:avLst/>
            </a:prstGeom>
            <a:solidFill>
              <a:srgbClr val="FFFFFF"/>
            </a:solidFill>
            <a:ln w="12700" cap="flat">
              <a:noFill/>
              <a:round/>
            </a:ln>
            <a:effectLst/>
          </p:spPr>
          <p:txBody>
            <a:bodyPr wrap="square" lIns="203200" tIns="203200" rIns="203200" bIns="203200" numCol="1" anchor="t">
              <a:noAutofit/>
            </a:bodyPr>
            <a:lstStyle/>
            <a:p>
              <a:pPr marL="7224" marR="7224" defTabSz="1295400">
                <a:lnSpc>
                  <a:spcPct val="120000"/>
                </a:lnSpc>
                <a:defRPr b="1" sz="2000">
                  <a:uFill>
                    <a:solidFill>
                      <a:srgbClr val="000000"/>
                    </a:solidFill>
                  </a:uFill>
                </a:defRPr>
              </a:pPr>
            </a:p>
          </p:txBody>
        </p:sp>
        <p:pic>
          <p:nvPicPr>
            <p:cNvPr id="116" name="LinkedListPush.pdf" descr="LinkedListPush.pdf"/>
            <p:cNvPicPr>
              <a:picLocks noChangeAspect="1"/>
            </p:cNvPicPr>
            <p:nvPr/>
          </p:nvPicPr>
          <p:blipFill>
            <a:blip r:embed="rId2">
              <a:extLst/>
            </a:blip>
            <a:srcRect l="0" t="0" r="0" b="5147"/>
            <a:stretch>
              <a:fillRect/>
            </a:stretch>
          </p:blipFill>
          <p:spPr>
            <a:xfrm>
              <a:off x="441923" y="316068"/>
              <a:ext cx="5478119" cy="6366448"/>
            </a:xfrm>
            <a:prstGeom prst="rect">
              <a:avLst/>
            </a:prstGeom>
            <a:ln w="12700" cap="flat">
              <a:noFill/>
              <a:round/>
            </a:ln>
            <a:effectLst/>
          </p:spPr>
        </p:pic>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DoraemonBag:  linked-list implementation in Java"/>
          <p:cNvSpPr txBox="1"/>
          <p:nvPr>
            <p:ph type="title"/>
          </p:nvPr>
        </p:nvSpPr>
        <p:spPr>
          <a:prstGeom prst="rect">
            <a:avLst/>
          </a:prstGeom>
        </p:spPr>
        <p:txBody>
          <a:bodyPr/>
          <a:lstStyle/>
          <a:p>
            <a:pPr/>
            <a:r>
              <a:t>DoraemonBag:  linked-list implementation in Java</a:t>
            </a:r>
          </a:p>
        </p:txBody>
      </p:sp>
      <p:sp>
        <p:nvSpPr>
          <p:cNvPr id="120"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1" name="public class DoraemonBag…"/>
          <p:cNvSpPr/>
          <p:nvPr/>
        </p:nvSpPr>
        <p:spPr>
          <a:xfrm>
            <a:off x="1080615" y="1168292"/>
            <a:ext cx="5994401" cy="8216901"/>
          </a:xfrm>
          <a:prstGeom prst="rect">
            <a:avLst/>
          </a:prstGeom>
          <a:solidFill>
            <a:srgbClr val="CBCBCB"/>
          </a:solidFill>
          <a:ln w="12700"/>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203200" tIns="203200" rIns="203200" bIns="203200"/>
          <a:lstStyle/>
          <a:p>
            <a:pPr marL="7224" marR="7224" defTabSz="1295400">
              <a:lnSpc>
                <a:spcPct val="130000"/>
              </a:lnSpc>
              <a:defRPr sz="1700">
                <a:uFill>
                  <a:solidFill>
                    <a:srgbClr val="0433FF"/>
                  </a:solidFill>
                </a:uFill>
              </a:defRPr>
            </a:pPr>
            <a:r>
              <a:t>public class DoraemonBag</a:t>
            </a:r>
          </a:p>
          <a:p>
            <a:pPr marL="7224" marR="7224" defTabSz="1295400">
              <a:lnSpc>
                <a:spcPct val="130000"/>
              </a:lnSpc>
              <a:defRPr sz="1700">
                <a:uFill>
                  <a:solidFill>
                    <a:srgbClr val="0433FF"/>
                  </a:solidFill>
                </a:uFill>
              </a:defRPr>
            </a:pPr>
            <a:r>
              <a:t>{</a:t>
            </a:r>
            <a:br/>
            <a:r>
              <a:t>   private Node first = null;</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private class Node</a:t>
            </a:r>
          </a:p>
          <a:p>
            <a:pPr marL="7224" marR="7224" defTabSz="1295400">
              <a:lnSpc>
                <a:spcPct val="130000"/>
              </a:lnSpc>
              <a:defRPr sz="1700">
                <a:uFill>
                  <a:solidFill>
                    <a:srgbClr val="0433FF"/>
                  </a:solidFill>
                </a:uFill>
              </a:defRPr>
            </a:pPr>
            <a:r>
              <a:t>   {</a:t>
            </a:r>
            <a:br/>
            <a:r>
              <a:t>      String item;</a:t>
            </a:r>
            <a:br/>
            <a:r>
              <a:t>      Node next;</a:t>
            </a:r>
            <a:br/>
            <a:r>
              <a:t>   }</a:t>
            </a:r>
          </a:p>
          <a:p>
            <a:pPr marL="7224" marR="7224" defTabSz="1295400">
              <a:lnSpc>
                <a:spcPct val="130000"/>
              </a:lnSpc>
              <a:defRPr sz="1700">
                <a:uFill>
                  <a:solidFill>
                    <a:srgbClr val="0433FF"/>
                  </a:solidFill>
                </a:uFill>
              </a:defRPr>
            </a:pPr>
            <a:r>
              <a:t>   </a:t>
            </a:r>
          </a:p>
          <a:p>
            <a:pPr marL="7224" marR="7224" defTabSz="1295400">
              <a:lnSpc>
                <a:spcPct val="130000"/>
              </a:lnSpc>
              <a:defRPr sz="1700">
                <a:uFill>
                  <a:solidFill>
                    <a:srgbClr val="0433FF"/>
                  </a:solidFill>
                </a:uFill>
              </a:defRPr>
            </a:pPr>
            <a:r>
              <a:t>  </a:t>
            </a:r>
          </a:p>
          <a:p>
            <a:pPr marL="7224" marR="7224" defTabSz="1295400">
              <a:lnSpc>
                <a:spcPct val="130000"/>
              </a:lnSpc>
              <a:defRPr sz="1700">
                <a:uFill>
                  <a:solidFill>
                    <a:srgbClr val="0433FF"/>
                  </a:solidFill>
                </a:uFill>
              </a:defRPr>
            </a:pPr>
            <a:r>
              <a:t>   public void push(String item)</a:t>
            </a:r>
          </a:p>
          <a:p>
            <a:pPr marL="7224" marR="7224" defTabSz="1295400">
              <a:lnSpc>
                <a:spcPct val="130000"/>
              </a:lnSpc>
              <a:defRPr sz="1700">
                <a:uFill>
                  <a:solidFill>
                    <a:srgbClr val="0433FF"/>
                  </a:solidFill>
                </a:uFill>
              </a:defRPr>
            </a:pPr>
            <a:r>
              <a:t>   {</a:t>
            </a:r>
            <a:br/>
            <a:r>
              <a:t>      Node oldfirst = first;</a:t>
            </a:r>
            <a:br/>
            <a:r>
              <a:t>      first = new Node();</a:t>
            </a:r>
            <a:br/>
            <a:r>
              <a:t>      first.item = item;</a:t>
            </a:r>
            <a:br/>
            <a:r>
              <a:t>      first.next = oldfirst;</a:t>
            </a:r>
            <a:br/>
            <a:r>
              <a:t>   }</a:t>
            </a:r>
          </a:p>
          <a:p>
            <a:pPr marL="7224" marR="7224" defTabSz="1295400">
              <a:lnSpc>
                <a:spcPct val="130000"/>
              </a:lnSpc>
              <a:defRPr sz="1700">
                <a:uFill>
                  <a:solidFill>
                    <a:srgbClr val="0433FF"/>
                  </a:solidFill>
                </a:uFill>
              </a:defRPr>
            </a:pPr>
          </a:p>
          <a:p>
            <a:pPr marL="7224" marR="7224" defTabSz="1295400">
              <a:lnSpc>
                <a:spcPct val="130000"/>
              </a:lnSpc>
              <a:defRPr sz="1700">
                <a:uFill>
                  <a:solidFill>
                    <a:srgbClr val="0433FF"/>
                  </a:solidFill>
                </a:uFill>
              </a:defRPr>
            </a:pPr>
            <a:r>
              <a:t>   public String pop()</a:t>
            </a:r>
          </a:p>
          <a:p>
            <a:pPr marL="7224" marR="7224" defTabSz="1295400">
              <a:lnSpc>
                <a:spcPct val="130000"/>
              </a:lnSpc>
              <a:defRPr sz="1700">
                <a:uFill>
                  <a:solidFill>
                    <a:srgbClr val="0433FF"/>
                  </a:solidFill>
                </a:uFill>
              </a:defRPr>
            </a:pPr>
            <a:r>
              <a:t>   {</a:t>
            </a:r>
            <a:br/>
            <a:r>
              <a:t>      String item = first.item;</a:t>
            </a:r>
            <a:br/>
            <a:r>
              <a:t>      first = first.next;</a:t>
            </a:r>
            <a:br/>
            <a:r>
              <a:t>      return item;</a:t>
            </a:r>
            <a:br/>
            <a:r>
              <a:t>   }</a:t>
            </a:r>
            <a:br/>
            <a:r>
              <a:t>}</a:t>
            </a:r>
          </a:p>
        </p:txBody>
      </p:sp>
      <p:grpSp>
        <p:nvGrpSpPr>
          <p:cNvPr id="124" name="Group"/>
          <p:cNvGrpSpPr/>
          <p:nvPr/>
        </p:nvGrpSpPr>
        <p:grpSpPr>
          <a:xfrm>
            <a:off x="6265067" y="2481202"/>
            <a:ext cx="5994401" cy="6683695"/>
            <a:chOff x="0" y="0"/>
            <a:chExt cx="5994400" cy="6683694"/>
          </a:xfrm>
        </p:grpSpPr>
        <p:sp>
          <p:nvSpPr>
            <p:cNvPr id="122" name="Rectangle"/>
            <p:cNvSpPr/>
            <p:nvPr/>
          </p:nvSpPr>
          <p:spPr>
            <a:xfrm>
              <a:off x="0" y="0"/>
              <a:ext cx="5994400" cy="6683695"/>
            </a:xfrm>
            <a:prstGeom prst="rect">
              <a:avLst/>
            </a:prstGeom>
            <a:solidFill>
              <a:srgbClr val="FFFFFF"/>
            </a:solidFill>
            <a:ln w="12700" cap="flat">
              <a:noFill/>
              <a:round/>
            </a:ln>
            <a:effectLst/>
          </p:spPr>
          <p:txBody>
            <a:bodyPr wrap="square" lIns="203200" tIns="203200" rIns="203200" bIns="203200" numCol="1" anchor="t">
              <a:noAutofit/>
            </a:bodyPr>
            <a:lstStyle/>
            <a:p>
              <a:pPr marL="7224" marR="7224" defTabSz="1295400">
                <a:lnSpc>
                  <a:spcPct val="120000"/>
                </a:lnSpc>
                <a:defRPr b="1" sz="2000">
                  <a:uFill>
                    <a:solidFill>
                      <a:srgbClr val="000000"/>
                    </a:solidFill>
                  </a:uFill>
                </a:defRPr>
              </a:pPr>
            </a:p>
          </p:txBody>
        </p:sp>
        <p:pic>
          <p:nvPicPr>
            <p:cNvPr id="123" name="LinkedListPop.pdf" descr="LinkedListPop.pdf"/>
            <p:cNvPicPr>
              <a:picLocks noChangeAspect="1"/>
            </p:cNvPicPr>
            <p:nvPr/>
          </p:nvPicPr>
          <p:blipFill>
            <a:blip r:embed="rId2">
              <a:extLst/>
            </a:blip>
            <a:srcRect l="0" t="0" r="0" b="10042"/>
            <a:stretch>
              <a:fillRect/>
            </a:stretch>
          </p:blipFill>
          <p:spPr>
            <a:xfrm>
              <a:off x="577963" y="431913"/>
              <a:ext cx="4794890" cy="6064110"/>
            </a:xfrm>
            <a:prstGeom prst="rect">
              <a:avLst/>
            </a:prstGeom>
            <a:ln w="12700" cap="flat">
              <a:noFill/>
              <a:round/>
            </a:ln>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6" name="DoraemonBag:  linked-list representation"/>
          <p:cNvSpPr txBox="1"/>
          <p:nvPr>
            <p:ph type="title"/>
          </p:nvPr>
        </p:nvSpPr>
        <p:spPr>
          <a:prstGeom prst="rect">
            <a:avLst/>
          </a:prstGeom>
        </p:spPr>
        <p:txBody>
          <a:bodyPr/>
          <a:lstStyle>
            <a:lvl1pPr marL="58702" marR="58702">
              <a:lnSpc>
                <a:spcPct val="100000"/>
              </a:lnSpc>
              <a:defRPr sz="2800">
                <a:uFill>
                  <a:solidFill>
                    <a:srgbClr val="000000"/>
                  </a:solidFill>
                </a:uFill>
                <a:latin typeface="Futura"/>
                <a:ea typeface="Futura"/>
                <a:cs typeface="Futura"/>
                <a:sym typeface="Futura"/>
              </a:defRPr>
            </a:lvl1pPr>
          </a:lstStyle>
          <a:p>
            <a:pPr/>
            <a:r>
              <a:t>DoraemonBag:  linked-list representation</a:t>
            </a:r>
          </a:p>
        </p:txBody>
      </p:sp>
      <p:sp>
        <p:nvSpPr>
          <p:cNvPr id="127" name="Maintain pointer to first node in a linked list; insert/remove from front."/>
          <p:cNvSpPr txBox="1"/>
          <p:nvPr>
            <p:ph type="body" idx="1"/>
          </p:nvPr>
        </p:nvSpPr>
        <p:spPr>
          <a:prstGeom prst="rect">
            <a:avLst/>
          </a:prstGeom>
        </p:spPr>
        <p:txBody>
          <a:bodyPr/>
          <a:lstStyle/>
          <a:p>
            <a:pPr indent="127000"/>
            <a:r>
              <a:rPr>
                <a:solidFill>
                  <a:srgbClr val="232323"/>
                </a:solidFill>
                <a:uFill>
                  <a:solidFill>
                    <a:srgbClr val="232323"/>
                  </a:solidFill>
                </a:uFill>
              </a:rPr>
              <a:t>Maintain pointer to first node in a linked list; insert/remove from </a:t>
            </a:r>
            <a:r>
              <a:rPr b="1">
                <a:solidFill>
                  <a:schemeClr val="accent5"/>
                </a:solidFill>
                <a:uFill>
                  <a:solidFill>
                    <a:srgbClr val="232323"/>
                  </a:solidFill>
                </a:uFill>
                <a:latin typeface="+mn-lt"/>
                <a:ea typeface="+mn-ea"/>
                <a:cs typeface="+mn-cs"/>
                <a:sym typeface="Helvetica"/>
              </a:rPr>
              <a:t>front</a:t>
            </a:r>
            <a:r>
              <a:rPr>
                <a:solidFill>
                  <a:srgbClr val="232323"/>
                </a:solidFill>
                <a:uFill>
                  <a:solidFill>
                    <a:srgbClr val="232323"/>
                  </a:solidFill>
                </a:uFill>
              </a:rPr>
              <a:t>.</a:t>
            </a:r>
          </a:p>
        </p:txBody>
      </p:sp>
      <p:sp>
        <p:nvSpPr>
          <p:cNvPr id="128" name="Rectangle"/>
          <p:cNvSpPr/>
          <p:nvPr/>
        </p:nvSpPr>
        <p:spPr>
          <a:xfrm>
            <a:off x="1155700" y="2387600"/>
            <a:ext cx="10515600" cy="7048500"/>
          </a:xfrm>
          <a:prstGeom prst="rect">
            <a:avLst/>
          </a:prstGeom>
          <a:solidFill>
            <a:srgbClr val="FFFFFF"/>
          </a:solidFill>
          <a:ln w="12700"/>
        </p:spPr>
        <p:txBody>
          <a:bodyPr lIns="203200" tIns="203200" rIns="203200" bIns="203200"/>
          <a:lstStyle/>
          <a:p>
            <a:pPr marL="7224" marR="7224" defTabSz="1295400">
              <a:lnSpc>
                <a:spcPct val="120000"/>
              </a:lnSpc>
              <a:defRPr b="1" sz="2000">
                <a:uFill>
                  <a:solidFill>
                    <a:srgbClr val="000000"/>
                  </a:solidFill>
                </a:uFill>
              </a:defRPr>
            </a:pPr>
          </a:p>
        </p:txBody>
      </p:sp>
      <p:pic>
        <p:nvPicPr>
          <p:cNvPr id="129" name="LinkedStackTrace.pdf" descr="LinkedStackTrace.pdf"/>
          <p:cNvPicPr>
            <a:picLocks noChangeAspect="1"/>
          </p:cNvPicPr>
          <p:nvPr/>
        </p:nvPicPr>
        <p:blipFill>
          <a:blip r:embed="rId3">
            <a:extLst/>
          </a:blip>
          <a:srcRect l="28444" t="0" r="374" b="38508"/>
          <a:stretch>
            <a:fillRect/>
          </a:stretch>
        </p:blipFill>
        <p:spPr>
          <a:xfrm>
            <a:off x="6114112" y="2249410"/>
            <a:ext cx="5003801" cy="6907290"/>
          </a:xfrm>
          <a:prstGeom prst="rect">
            <a:avLst/>
          </a:prstGeom>
          <a:ln w="12700"/>
        </p:spPr>
      </p:pic>
      <p:sp>
        <p:nvSpPr>
          <p:cNvPr id="130"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1" name="Line"/>
          <p:cNvSpPr/>
          <p:nvPr/>
        </p:nvSpPr>
        <p:spPr>
          <a:xfrm flipH="1" flipV="1">
            <a:off x="5963742" y="3145511"/>
            <a:ext cx="269997" cy="296933"/>
          </a:xfrm>
          <a:prstGeom prst="line">
            <a:avLst/>
          </a:prstGeom>
          <a:ln w="25400">
            <a:solidFill>
              <a:srgbClr val="8D3124"/>
            </a:solidFill>
            <a:headEnd type="triangle"/>
          </a:ln>
        </p:spPr>
        <p:txBody>
          <a:bodyPr lIns="0" tIns="0" rIns="0" bIns="0"/>
          <a:lstStyle/>
          <a:p>
            <a:pPr/>
          </a:p>
        </p:txBody>
      </p:sp>
      <p:sp>
        <p:nvSpPr>
          <p:cNvPr id="132" name="first"/>
          <p:cNvSpPr txBox="1"/>
          <p:nvPr/>
        </p:nvSpPr>
        <p:spPr>
          <a:xfrm>
            <a:off x="5495915" y="2878116"/>
            <a:ext cx="56904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first</a:t>
            </a:r>
          </a:p>
        </p:txBody>
      </p:sp>
      <p:sp>
        <p:nvSpPr>
          <p:cNvPr id="133" name="insert at front…"/>
          <p:cNvSpPr txBox="1"/>
          <p:nvPr/>
        </p:nvSpPr>
        <p:spPr>
          <a:xfrm>
            <a:off x="1505027" y="4219262"/>
            <a:ext cx="1530582"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insert at front</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of linked list</a:t>
            </a:r>
          </a:p>
        </p:txBody>
      </p:sp>
      <p:sp>
        <p:nvSpPr>
          <p:cNvPr id="134" name="Line"/>
          <p:cNvSpPr/>
          <p:nvPr/>
        </p:nvSpPr>
        <p:spPr>
          <a:xfrm flipH="1">
            <a:off x="3266693" y="3607886"/>
            <a:ext cx="2893249" cy="773304"/>
          </a:xfrm>
          <a:prstGeom prst="line">
            <a:avLst/>
          </a:prstGeom>
          <a:ln w="25400">
            <a:solidFill>
              <a:srgbClr val="8D3124"/>
            </a:solidFill>
            <a:headEnd type="triangle"/>
          </a:ln>
        </p:spPr>
        <p:txBody>
          <a:bodyPr lIns="0" tIns="0" rIns="0" bIns="0"/>
          <a:lstStyle/>
          <a:p>
            <a:pPr/>
          </a:p>
        </p:txBody>
      </p:sp>
      <p:sp>
        <p:nvSpPr>
          <p:cNvPr id="135" name="remove from front…"/>
          <p:cNvSpPr txBox="1"/>
          <p:nvPr/>
        </p:nvSpPr>
        <p:spPr>
          <a:xfrm>
            <a:off x="1197050" y="7151620"/>
            <a:ext cx="1986156"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remove from front</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of linked list</a:t>
            </a:r>
          </a:p>
        </p:txBody>
      </p:sp>
      <p:sp>
        <p:nvSpPr>
          <p:cNvPr id="136" name="Line"/>
          <p:cNvSpPr/>
          <p:nvPr/>
        </p:nvSpPr>
        <p:spPr>
          <a:xfrm flipH="1">
            <a:off x="3292387" y="6471840"/>
            <a:ext cx="2841890" cy="773455"/>
          </a:xfrm>
          <a:prstGeom prst="line">
            <a:avLst/>
          </a:prstGeom>
          <a:ln w="25400">
            <a:solidFill>
              <a:srgbClr val="8D3124"/>
            </a:solidFill>
            <a:headEnd type="triangle"/>
          </a:ln>
        </p:spPr>
        <p:txBody>
          <a:bodyPr lIns="0" tIns="0" rIns="0" bIns="0"/>
          <a:lstStyle/>
          <a:p>
            <a:pPr/>
          </a:p>
        </p:txBody>
      </p:sp>
      <p:sp>
        <p:nvSpPr>
          <p:cNvPr id="137" name="push(&quot;to&quot;)…"/>
          <p:cNvSpPr txBox="1"/>
          <p:nvPr/>
        </p:nvSpPr>
        <p:spPr>
          <a:xfrm>
            <a:off x="3886200" y="2730500"/>
            <a:ext cx="1686792" cy="75336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60000"/>
              </a:lnSpc>
              <a:defRPr b="1" sz="1800">
                <a:uFill>
                  <a:solidFill>
                    <a:srgbClr val="000000"/>
                  </a:solidFill>
                </a:uFill>
              </a:defRPr>
            </a:pPr>
            <a:r>
              <a:t>push("to")</a:t>
            </a:r>
          </a:p>
          <a:p>
            <a:pPr marL="58702" marR="58702" defTabSz="1295400">
              <a:lnSpc>
                <a:spcPct val="160000"/>
              </a:lnSpc>
              <a:defRPr b="1" sz="1800">
                <a:uFill>
                  <a:solidFill>
                    <a:srgbClr val="000000"/>
                  </a:solidFill>
                </a:uFill>
              </a:defRPr>
            </a:pPr>
          </a:p>
          <a:p>
            <a:pPr marL="58702" marR="58702" defTabSz="1295400">
              <a:lnSpc>
                <a:spcPct val="160000"/>
              </a:lnSpc>
              <a:defRPr b="1" sz="1800">
                <a:uFill>
                  <a:solidFill>
                    <a:srgbClr val="000000"/>
                  </a:solidFill>
                </a:uFill>
              </a:defRPr>
            </a:pPr>
            <a:r>
              <a:t>push("be")</a:t>
            </a:r>
          </a:p>
          <a:p>
            <a:pPr marL="58702" marR="58702" defTabSz="1295400">
              <a:lnSpc>
                <a:spcPct val="160000"/>
              </a:lnSpc>
              <a:defRPr b="1" sz="1800">
                <a:uFill>
                  <a:solidFill>
                    <a:srgbClr val="000000"/>
                  </a:solidFill>
                </a:uFill>
              </a:defRPr>
            </a:pPr>
          </a:p>
          <a:p>
            <a:pPr marL="58702" marR="58702" defTabSz="1295400">
              <a:lnSpc>
                <a:spcPct val="160000"/>
              </a:lnSpc>
              <a:defRPr b="1" sz="1800">
                <a:uFill>
                  <a:solidFill>
                    <a:srgbClr val="000000"/>
                  </a:solidFill>
                </a:uFill>
              </a:defRPr>
            </a:pPr>
            <a:r>
              <a:t>push("or")</a:t>
            </a:r>
          </a:p>
          <a:p>
            <a:pPr marL="58702" marR="58702" defTabSz="1295400">
              <a:lnSpc>
                <a:spcPct val="160000"/>
              </a:lnSpc>
              <a:defRPr b="1" sz="1800">
                <a:uFill>
                  <a:solidFill>
                    <a:srgbClr val="000000"/>
                  </a:solidFill>
                </a:uFill>
              </a:defRPr>
            </a:pPr>
          </a:p>
          <a:p>
            <a:pPr marL="58702" marR="58702" defTabSz="1295400">
              <a:lnSpc>
                <a:spcPct val="160000"/>
              </a:lnSpc>
              <a:defRPr b="1" sz="1800">
                <a:uFill>
                  <a:solidFill>
                    <a:srgbClr val="000000"/>
                  </a:solidFill>
                </a:uFill>
              </a:defRPr>
            </a:pPr>
            <a:r>
              <a:t>push("not")</a:t>
            </a:r>
          </a:p>
          <a:p>
            <a:pPr marL="58702" marR="58702" defTabSz="1295400">
              <a:lnSpc>
                <a:spcPct val="160000"/>
              </a:lnSpc>
              <a:defRPr b="1" sz="1800">
                <a:uFill>
                  <a:solidFill>
                    <a:srgbClr val="000000"/>
                  </a:solidFill>
                </a:uFill>
              </a:defRPr>
            </a:pPr>
          </a:p>
          <a:p>
            <a:pPr marL="58702" marR="58702" defTabSz="1295400">
              <a:lnSpc>
                <a:spcPct val="160000"/>
              </a:lnSpc>
              <a:defRPr b="1" sz="1800">
                <a:uFill>
                  <a:solidFill>
                    <a:srgbClr val="000000"/>
                  </a:solidFill>
                </a:uFill>
              </a:defRPr>
            </a:pPr>
            <a:r>
              <a:t>push("to")</a:t>
            </a:r>
          </a:p>
          <a:p>
            <a:pPr marL="58702" marR="58702" defTabSz="1295400">
              <a:lnSpc>
                <a:spcPct val="160000"/>
              </a:lnSpc>
              <a:defRPr b="1" sz="1800">
                <a:uFill>
                  <a:solidFill>
                    <a:srgbClr val="000000"/>
                  </a:solidFill>
                </a:uFill>
              </a:defRPr>
            </a:pPr>
          </a:p>
          <a:p>
            <a:pPr marL="58702" marR="58702" defTabSz="1295400">
              <a:lnSpc>
                <a:spcPct val="160000"/>
              </a:lnSpc>
              <a:defRPr b="1" sz="1800">
                <a:uFill>
                  <a:solidFill>
                    <a:srgbClr val="000000"/>
                  </a:solidFill>
                </a:uFill>
              </a:defRPr>
            </a:pPr>
            <a:r>
              <a:t>pop()</a:t>
            </a:r>
          </a:p>
          <a:p>
            <a:pPr marL="58702" marR="58702" defTabSz="1295400">
              <a:lnSpc>
                <a:spcPct val="160000"/>
              </a:lnSpc>
              <a:defRPr b="1" sz="1800">
                <a:uFill>
                  <a:solidFill>
                    <a:srgbClr val="000000"/>
                  </a:solidFill>
                </a:uFill>
              </a:defRPr>
            </a:pPr>
          </a:p>
          <a:p>
            <a:pPr marL="58702" marR="58702" defTabSz="1295400">
              <a:lnSpc>
                <a:spcPct val="160000"/>
              </a:lnSpc>
              <a:defRPr b="1" sz="1800">
                <a:uFill>
                  <a:solidFill>
                    <a:srgbClr val="000000"/>
                  </a:solidFill>
                </a:uFill>
              </a:defRPr>
            </a:pPr>
            <a:r>
              <a:t>push("be")</a:t>
            </a:r>
          </a:p>
          <a:p>
            <a:pPr marL="58702" marR="58702" defTabSz="1295400">
              <a:lnSpc>
                <a:spcPct val="160000"/>
              </a:lnSpc>
              <a:defRPr b="1" sz="1800">
                <a:uFill>
                  <a:solidFill>
                    <a:srgbClr val="000000"/>
                  </a:solidFill>
                </a:uFill>
              </a:defRPr>
            </a:pPr>
          </a:p>
          <a:p>
            <a:pPr marL="58702" marR="58702" defTabSz="1295400">
              <a:lnSpc>
                <a:spcPct val="160000"/>
              </a:lnSpc>
              <a:defRPr b="1" sz="1800">
                <a:uFill>
                  <a:solidFill>
                    <a:srgbClr val="000000"/>
                  </a:solidFill>
                </a:uFill>
              </a:defRPr>
            </a:pPr>
            <a:r>
              <a:t>pop()</a:t>
            </a:r>
          </a:p>
          <a:p>
            <a:pPr marL="58702" marR="58702" defTabSz="1295400">
              <a:lnSpc>
                <a:spcPct val="160000"/>
              </a:lnSpc>
              <a:defRPr b="1" sz="1800">
                <a:uFill>
                  <a:solidFill>
                    <a:srgbClr val="000000"/>
                  </a:solidFill>
                </a:uFill>
              </a:defRPr>
            </a:pPr>
          </a:p>
          <a:p>
            <a:pPr marL="58702" marR="58702" defTabSz="1295400">
              <a:lnSpc>
                <a:spcPct val="160000"/>
              </a:lnSpc>
              <a:defRPr b="1" sz="1800">
                <a:uFill>
                  <a:solidFill>
                    <a:srgbClr val="000000"/>
                  </a:solidFill>
                </a:uFill>
              </a:defRPr>
            </a:pPr>
            <a:r>
              <a:t>pop()</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142" name="Line"/>
          <p:cNvSpPr/>
          <p:nvPr/>
        </p:nvSpPr>
        <p:spPr>
          <a:xfrm>
            <a:off x="5638756" y="4000501"/>
            <a:ext cx="6516025" cy="1"/>
          </a:xfrm>
          <a:prstGeom prst="line">
            <a:avLst/>
          </a:prstGeom>
          <a:ln w="19050">
            <a:solidFill>
              <a:srgbClr val="000000"/>
            </a:solidFill>
          </a:ln>
        </p:spPr>
        <p:txBody>
          <a:bodyPr lIns="0" tIns="0" rIns="0" bIns="0"/>
          <a:lstStyle/>
          <a:p>
            <a:pPr/>
          </a:p>
        </p:txBody>
      </p:sp>
      <p:sp>
        <p:nvSpPr>
          <p:cNvPr id="143" name="Unknown Array Size Problem"/>
          <p:cNvSpPr txBox="1"/>
          <p:nvPr>
            <p:ph type="title"/>
          </p:nvPr>
        </p:nvSpPr>
        <p:spPr>
          <a:prstGeom prst="rect">
            <a:avLst/>
          </a:prstGeom>
        </p:spPr>
        <p:txBody>
          <a:bodyPr/>
          <a:lstStyle/>
          <a:p>
            <a:pPr/>
            <a:r>
              <a:t>Unknown Array Size Problem </a:t>
            </a:r>
          </a:p>
        </p:txBody>
      </p:sp>
      <p:sp>
        <p:nvSpPr>
          <p:cNvPr id="144" name="Linked List Implementation…"/>
          <p:cNvSpPr txBox="1"/>
          <p:nvPr>
            <p:ph type="body" sz="half" idx="1"/>
          </p:nvPr>
        </p:nvSpPr>
        <p:spPr>
          <a:prstGeom prst="rect">
            <a:avLst/>
          </a:prstGeom>
        </p:spPr>
        <p:txBody>
          <a:bodyPr/>
          <a:lstStyle/>
          <a:p>
            <a:pPr marL="498263" indent="-317499"/>
            <a:r>
              <a:t>Linked List Implementation</a:t>
            </a:r>
          </a:p>
          <a:p>
            <a:pPr marL="498263" indent="-317499">
              <a:defRPr>
                <a:solidFill>
                  <a:srgbClr val="212121"/>
                </a:solidFill>
              </a:defRPr>
            </a:pPr>
            <a:r>
              <a:t>Resizing Arrays Implementation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DoraemonBag:  resizing-array implementation"/>
          <p:cNvSpPr txBox="1"/>
          <p:nvPr>
            <p:ph type="title"/>
          </p:nvPr>
        </p:nvSpPr>
        <p:spPr>
          <a:prstGeom prst="rect">
            <a:avLst/>
          </a:prstGeom>
        </p:spPr>
        <p:txBody>
          <a:bodyPr/>
          <a:lstStyle>
            <a:lvl1pPr>
              <a:defRPr sz="2400"/>
            </a:lvl1pPr>
          </a:lstStyle>
          <a:p>
            <a:pPr/>
            <a:r>
              <a:t>DoraemonBag:  resizing-array implementation</a:t>
            </a:r>
          </a:p>
        </p:txBody>
      </p:sp>
      <p:sp>
        <p:nvSpPr>
          <p:cNvPr id="147"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 name="private String[];…"/>
          <p:cNvSpPr/>
          <p:nvPr/>
        </p:nvSpPr>
        <p:spPr>
          <a:xfrm>
            <a:off x="1021231" y="1541665"/>
            <a:ext cx="9664329" cy="7660642"/>
          </a:xfrm>
          <a:prstGeom prst="rect">
            <a:avLst/>
          </a:prstGeom>
          <a:solidFill>
            <a:srgbClr val="FFFFFF"/>
          </a:solidFill>
          <a:ln w="12700"/>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20000"/>
              </a:lnSpc>
              <a:defRPr b="1" sz="2000">
                <a:uFill>
                  <a:solidFill>
                    <a:srgbClr val="000000"/>
                  </a:solidFill>
                </a:uFill>
              </a:defRPr>
            </a:pPr>
            <a:r>
              <a:t>private String[];</a:t>
            </a:r>
          </a:p>
          <a:p>
            <a:pPr marL="7224" marR="7224" defTabSz="1295400">
              <a:lnSpc>
                <a:spcPct val="120000"/>
              </a:lnSpc>
              <a:defRPr b="1" sz="2000">
                <a:uFill>
                  <a:solidFill>
                    <a:srgbClr val="000000"/>
                  </a:solidFill>
                </a:uFill>
              </a:defRPr>
            </a:pPr>
            <a:r>
              <a:t>private int N = 0;</a:t>
            </a:r>
          </a:p>
          <a:p>
            <a:pPr marL="7224" marR="7224" defTabSz="1295400">
              <a:lnSpc>
                <a:spcPct val="120000"/>
              </a:lnSpc>
              <a:defRPr b="1" sz="2000">
                <a:uFill>
                  <a:solidFill>
                    <a:srgbClr val="000000"/>
                  </a:solidFill>
                </a:uFill>
              </a:defRPr>
            </a:pPr>
          </a:p>
          <a:p>
            <a:pPr marL="7224" marR="7224" defTabSz="1295400">
              <a:lnSpc>
                <a:spcPct val="120000"/>
              </a:lnSpc>
              <a:defRPr b="1" sz="2000">
                <a:uFill>
                  <a:solidFill>
                    <a:srgbClr val="000000"/>
                  </a:solidFill>
                </a:uFill>
              </a:defRPr>
            </a:pPr>
            <a:r>
              <a:t> public DoraemonBag()</a:t>
            </a:r>
          </a:p>
          <a:p>
            <a:pPr marL="7224" marR="7224" defTabSz="1295400">
              <a:lnSpc>
                <a:spcPct val="120000"/>
              </a:lnSpc>
              <a:defRPr b="1" sz="2000">
                <a:uFill>
                  <a:solidFill>
                    <a:srgbClr val="000000"/>
                  </a:solidFill>
                </a:uFill>
              </a:defRPr>
            </a:pPr>
            <a:r>
              <a:t> {  s = new String[1];  } </a:t>
            </a:r>
          </a:p>
          <a:p>
            <a:pPr marL="7224" marR="7224" defTabSz="1295400">
              <a:lnSpc>
                <a:spcPct val="120000"/>
              </a:lnSpc>
              <a:defRPr b="1" sz="2000">
                <a:uFill>
                  <a:solidFill>
                    <a:srgbClr val="000000"/>
                  </a:solidFill>
                </a:uFill>
              </a:defRPr>
            </a:pPr>
          </a:p>
          <a:p>
            <a:pPr marL="7224" marR="7224" defTabSz="1295400">
              <a:lnSpc>
                <a:spcPct val="120000"/>
              </a:lnSpc>
              <a:defRPr b="1" sz="2000">
                <a:uFill>
                  <a:solidFill>
                    <a:srgbClr val="000000"/>
                  </a:solidFill>
                </a:uFill>
              </a:defRPr>
            </a:pPr>
            <a:r>
              <a:t> public void push(String item)</a:t>
            </a:r>
          </a:p>
          <a:p>
            <a:pPr marL="7224" marR="7224" defTabSz="1295400">
              <a:lnSpc>
                <a:spcPct val="120000"/>
              </a:lnSpc>
              <a:defRPr b="1" sz="2000">
                <a:uFill>
                  <a:solidFill>
                    <a:srgbClr val="000000"/>
                  </a:solidFill>
                </a:uFill>
              </a:defRPr>
            </a:pPr>
            <a:r>
              <a:t> {</a:t>
            </a:r>
          </a:p>
          <a:p>
            <a:pPr marL="7224" marR="7224" defTabSz="1295400">
              <a:lnSpc>
                <a:spcPct val="120000"/>
              </a:lnSpc>
              <a:defRPr b="1" sz="2000">
                <a:uFill>
                  <a:solidFill>
                    <a:srgbClr val="000000"/>
                  </a:solidFill>
                </a:uFill>
              </a:defRPr>
            </a:pPr>
            <a:r>
              <a:t>    if(N==s.length) </a:t>
            </a:r>
          </a:p>
          <a:p>
            <a:pPr lvl="1" marL="7224" marR="7224" indent="381000" defTabSz="1295400">
              <a:lnSpc>
                <a:spcPct val="120000"/>
              </a:lnSpc>
              <a:defRPr b="1" sz="2000">
                <a:uFill>
                  <a:solidFill>
                    <a:srgbClr val="000000"/>
                  </a:solidFill>
                </a:uFill>
              </a:defRPr>
            </a:pPr>
            <a:r>
              <a:t>  resize(s.length+1);</a:t>
            </a:r>
          </a:p>
          <a:p>
            <a:pPr marL="7224" marR="7224" defTabSz="1295400">
              <a:lnSpc>
                <a:spcPct val="120000"/>
              </a:lnSpc>
              <a:defRPr b="1" sz="2000">
                <a:uFill>
                  <a:solidFill>
                    <a:srgbClr val="000000"/>
                  </a:solidFill>
                </a:uFill>
              </a:defRPr>
            </a:pPr>
            <a:r>
              <a:t>    s[N++] = item;</a:t>
            </a:r>
          </a:p>
          <a:p>
            <a:pPr marL="7224" marR="7224" defTabSz="1295400">
              <a:lnSpc>
                <a:spcPct val="120000"/>
              </a:lnSpc>
              <a:defRPr b="1" sz="2000">
                <a:uFill>
                  <a:solidFill>
                    <a:srgbClr val="000000"/>
                  </a:solidFill>
                </a:uFill>
              </a:defRPr>
            </a:pPr>
            <a:r>
              <a:t> }</a:t>
            </a:r>
          </a:p>
          <a:p>
            <a:pPr marL="7224" marR="7224" defTabSz="1295400">
              <a:lnSpc>
                <a:spcPct val="120000"/>
              </a:lnSpc>
              <a:defRPr b="1" sz="2000">
                <a:uFill>
                  <a:solidFill>
                    <a:srgbClr val="000000"/>
                  </a:solidFill>
                </a:uFill>
              </a:defRPr>
            </a:pPr>
          </a:p>
          <a:p>
            <a:pPr marL="7224" marR="7224" defTabSz="1295400">
              <a:lnSpc>
                <a:spcPct val="120000"/>
              </a:lnSpc>
              <a:defRPr b="1" sz="2000">
                <a:uFill>
                  <a:solidFill>
                    <a:srgbClr val="000000"/>
                  </a:solidFill>
                </a:uFill>
              </a:defRPr>
            </a:pPr>
            <a:r>
              <a:t> private void resize(int capacity)</a:t>
            </a:r>
            <a:br/>
            <a:r>
              <a:t> {</a:t>
            </a:r>
            <a:br/>
            <a:r>
              <a:t>    String[] copy = new String[capacity];</a:t>
            </a:r>
            <a:br/>
            <a:r>
              <a:t>    for (int i = 0; i &lt; N; i++)</a:t>
            </a:r>
            <a:br/>
            <a:r>
              <a:t>       copy[i] = s[i];</a:t>
            </a:r>
            <a:br/>
            <a:r>
              <a:t>    s = copy;</a:t>
            </a:r>
            <a:b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8" grpId="1"/>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2F2F2"/>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0" dist="76200" dir="2700000">
              <a:srgbClr val="000000">
                <a:alpha val="75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round/>
        </a:ln>
        <a:effectLst>
          <a:outerShdw sx="100000" sy="100000" kx="0" ky="0" algn="b" rotWithShape="0" blurRad="127000" dist="76200" dir="2700000">
            <a:srgbClr val="000000">
              <a:alpha val="75000"/>
            </a:srgbClr>
          </a:outerShdw>
        </a:effectLst>
        <a:sp3d/>
      </a:spPr>
      <a:bodyPr rot="0" spcFirstLastPara="1" vertOverflow="overflow" horzOverflow="overflow" vert="horz" wrap="square" lIns="203200" tIns="203200" rIns="203200" bIns="203200" numCol="1" spcCol="38100" rtlCol="0" anchor="t" upright="0">
        <a:spAutoFit/>
      </a:bodyPr>
      <a:lstStyle>
        <a:defPPr marL="7224" marR="7224" indent="0" algn="l" defTabSz="1295400" rtl="0" fontAlgn="auto" latinLnBrk="0" hangingPunct="0">
          <a:lnSpc>
            <a:spcPct val="120000"/>
          </a:lnSpc>
          <a:spcBef>
            <a:spcPts val="0"/>
          </a:spcBef>
          <a:spcAft>
            <a:spcPts val="0"/>
          </a:spcAft>
          <a:buClrTx/>
          <a:buSzTx/>
          <a:buFontTx/>
          <a:buNone/>
          <a:tabLst/>
          <a:defRPr b="1" baseline="0" cap="none" i="0" spc="0" strike="noStrike" sz="2000" u="none" kumimoji="0" normalizeH="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8D3124"/>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0" dist="76200" dir="2700000">
              <a:srgbClr val="000000">
                <a:alpha val="75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round/>
        </a:ln>
        <a:effectLst>
          <a:outerShdw sx="100000" sy="100000" kx="0" ky="0" algn="b" rotWithShape="0" blurRad="127000" dist="76200" dir="2700000">
            <a:srgbClr val="000000">
              <a:alpha val="75000"/>
            </a:srgbClr>
          </a:outerShdw>
        </a:effectLst>
        <a:sp3d/>
      </a:spPr>
      <a:bodyPr rot="0" spcFirstLastPara="1" vertOverflow="overflow" horzOverflow="overflow" vert="horz" wrap="square" lIns="203200" tIns="203200" rIns="203200" bIns="203200" numCol="1" spcCol="38100" rtlCol="0" anchor="t" upright="0">
        <a:spAutoFit/>
      </a:bodyPr>
      <a:lstStyle>
        <a:defPPr marL="7224" marR="7224" indent="0" algn="l" defTabSz="1295400" rtl="0" fontAlgn="auto" latinLnBrk="0" hangingPunct="0">
          <a:lnSpc>
            <a:spcPct val="120000"/>
          </a:lnSpc>
          <a:spcBef>
            <a:spcPts val="0"/>
          </a:spcBef>
          <a:spcAft>
            <a:spcPts val="0"/>
          </a:spcAft>
          <a:buClrTx/>
          <a:buSzTx/>
          <a:buFontTx/>
          <a:buNone/>
          <a:tabLst/>
          <a:defRPr b="1" baseline="0" cap="none" i="0" spc="0" strike="noStrike" sz="2000" u="none" kumimoji="0" normalizeH="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8D3124"/>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